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55"/>
  </p:notesMasterIdLst>
  <p:handoutMasterIdLst>
    <p:handoutMasterId r:id="rId56"/>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5"/>
  </p:normalViewPr>
  <p:slideViewPr>
    <p:cSldViewPr snapToGrid="0" snapToObjects="1">
      <p:cViewPr varScale="1">
        <p:scale>
          <a:sx n="144" d="100"/>
          <a:sy n="144" d="100"/>
        </p:scale>
        <p:origin x="7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6B8315-C470-1148-8951-98169B853128}" type="datetimeFigureOut">
              <a:rPr lang="en-US" smtClean="0"/>
              <a:t>2/26/18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71585F-CEE2-F549-8220-0227D02E2B5F}" type="slidenum">
              <a:rPr lang="en-US" smtClean="0"/>
              <a:t>‹#›</a:t>
            </a:fld>
            <a:endParaRPr lang="en-US"/>
          </a:p>
        </p:txBody>
      </p:sp>
    </p:spTree>
    <p:extLst>
      <p:ext uri="{BB962C8B-B14F-4D97-AF65-F5344CB8AC3E}">
        <p14:creationId xmlns:p14="http://schemas.microsoft.com/office/powerpoint/2010/main" val="2109332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OPIOID ADVISORY COMMITTEE</a:t>
            </a:r>
            <a:endParaRPr/>
          </a:p>
          <a:p>
            <a:pPr marL="0" lvl="0" indent="0">
              <a:spcBef>
                <a:spcPts val="0"/>
              </a:spcBef>
              <a:spcAft>
                <a:spcPts val="0"/>
              </a:spcAft>
              <a:buNone/>
            </a:pPr>
            <a:r>
              <a:rPr lang="en"/>
              <a:t>February 9, 2018</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Work with pharmacies/medical providers to directly encourage/educate customers•</a:t>
            </a:r>
            <a:r>
              <a:rPr lang="en"/>
              <a:t>Then we began to address naloxone with Ask a Pharmacist and a pharmacy training program. Doseofrealitynm.com microsite to hold videos  Ask your pharmacists - not if they are not trained. So an entire campaign to train them.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98000"/>
              </a:lnSpc>
              <a:spcBef>
                <a:spcPts val="0"/>
              </a:spcBef>
              <a:spcAft>
                <a:spcPts val="0"/>
              </a:spcAft>
              <a:buClr>
                <a:schemeClr val="dk1"/>
              </a:buClr>
              <a:buFont typeface="Arial"/>
              <a:buNone/>
            </a:pPr>
            <a:r>
              <a:rPr lang="en">
                <a:solidFill>
                  <a:srgbClr val="006600"/>
                </a:solidFill>
              </a:rPr>
              <a:t>Education about naloxone</a:t>
            </a:r>
            <a:r>
              <a:rPr lang="en">
                <a:solidFill>
                  <a:schemeClr val="dk1"/>
                </a:solidFill>
              </a:rPr>
              <a:t> </a:t>
            </a:r>
            <a:r>
              <a:rPr lang="en">
                <a:solidFill>
                  <a:srgbClr val="006600"/>
                </a:solidFill>
              </a:rPr>
              <a:t> Increasing access to naloxone</a:t>
            </a:r>
            <a:r>
              <a:rPr lang="en">
                <a:solidFill>
                  <a:schemeClr val="dk1"/>
                </a:solidFill>
              </a:rPr>
              <a:t> </a:t>
            </a:r>
            <a:r>
              <a:rPr lang="en">
                <a:solidFill>
                  <a:srgbClr val="006600"/>
                </a:solidFill>
              </a:rPr>
              <a:t>Education on opioid overdose symptoms</a:t>
            </a:r>
            <a:r>
              <a:rPr lang="en">
                <a:solidFill>
                  <a:schemeClr val="dk1"/>
                </a:solidFill>
              </a:rPr>
              <a:t> </a:t>
            </a:r>
            <a:r>
              <a:rPr lang="en">
                <a:solidFill>
                  <a:srgbClr val="006600"/>
                </a:solidFill>
              </a:rPr>
              <a:t>Opioid overdose prevention education Reducing stigma around overdose events and need for naloxone</a:t>
            </a:r>
            <a:r>
              <a:rPr lang="en">
                <a:solidFill>
                  <a:schemeClr val="dk1"/>
                </a:solidFill>
              </a:rPr>
              <a:t> </a:t>
            </a:r>
            <a:r>
              <a:rPr lang="en">
                <a:solidFill>
                  <a:srgbClr val="006600"/>
                </a:solidFill>
              </a:rPr>
              <a:t>Education on the NM Good Samaritan Laws</a:t>
            </a:r>
            <a:r>
              <a:rPr lang="en">
                <a:solidFill>
                  <a:schemeClr val="dk1"/>
                </a:solidFill>
              </a:rPr>
              <a:t> </a:t>
            </a:r>
            <a:r>
              <a:rPr lang="en">
                <a:solidFill>
                  <a:srgbClr val="006600"/>
                </a:solidFill>
              </a:rPr>
              <a:t>We are all first responders</a:t>
            </a:r>
            <a:r>
              <a:rPr lang="en">
                <a:solidFill>
                  <a:schemeClr val="dk1"/>
                </a:solidFill>
              </a:rPr>
              <a:t> </a:t>
            </a:r>
            <a:r>
              <a:rPr lang="en">
                <a:solidFill>
                  <a:srgbClr val="006600"/>
                </a:solidFill>
              </a:rPr>
              <a:t>Accessing treatment and recovery support services</a:t>
            </a:r>
            <a:r>
              <a:rPr lang="en">
                <a:solidFill>
                  <a:schemeClr val="dk1"/>
                </a:solidFill>
              </a:rPr>
              <a:t> </a:t>
            </a:r>
            <a:r>
              <a:rPr lang="en">
                <a:solidFill>
                  <a:srgbClr val="006600"/>
                </a:solidFill>
              </a:rPr>
              <a:t> Education about dangers of sharing medicine</a:t>
            </a:r>
            <a:endParaRPr>
              <a:solidFill>
                <a:schemeClr val="dk1"/>
              </a:solidFill>
            </a:endParaRPr>
          </a:p>
          <a:p>
            <a:pPr marL="0" lvl="0" indent="0" rtl="0">
              <a:lnSpc>
                <a:spcPct val="98000"/>
              </a:lnSpc>
              <a:spcBef>
                <a:spcPts val="0"/>
              </a:spcBef>
              <a:spcAft>
                <a:spcPts val="0"/>
              </a:spcAft>
              <a:buClr>
                <a:schemeClr val="dk1"/>
              </a:buClr>
              <a:buFont typeface="Arial"/>
              <a:buNone/>
            </a:pPr>
            <a:r>
              <a:rPr lang="en">
                <a:solidFill>
                  <a:srgbClr val="006600"/>
                </a:solidFill>
              </a:rPr>
              <a:t>• Prescriber awareness of risky prescribing practices and purchase &amp;</a:t>
            </a:r>
            <a:endParaRPr>
              <a:solidFill>
                <a:schemeClr val="dk1"/>
              </a:solidFill>
            </a:endParaRPr>
          </a:p>
          <a:p>
            <a:pPr marL="0" lvl="0" indent="0" rtl="0">
              <a:lnSpc>
                <a:spcPct val="98000"/>
              </a:lnSpc>
              <a:spcBef>
                <a:spcPts val="0"/>
              </a:spcBef>
              <a:spcAft>
                <a:spcPts val="0"/>
              </a:spcAft>
              <a:buClr>
                <a:schemeClr val="dk1"/>
              </a:buClr>
              <a:buFont typeface="Arial"/>
              <a:buNone/>
            </a:pPr>
            <a:r>
              <a:rPr lang="en">
                <a:solidFill>
                  <a:srgbClr val="006600"/>
                </a:solidFill>
              </a:rPr>
              <a:t>distribution</a:t>
            </a:r>
            <a:endParaRPr>
              <a:solidFill>
                <a:schemeClr val="dk1"/>
              </a:solidFill>
            </a:endParaRPr>
          </a:p>
          <a:p>
            <a:pPr marL="0" lvl="0" indent="0">
              <a:spcBef>
                <a:spcPts val="0"/>
              </a:spcBef>
              <a:spcAft>
                <a:spcPts val="0"/>
              </a:spcAft>
              <a:buNone/>
            </a:pPr>
            <a:r>
              <a:rPr lang="en"/>
              <a:t>We how have how to prevent, recognize and respond to an overdose. This is for an interior bus. Posters, brochures, some specific to jails adn correction. We are currently waiting on the final production of two mini ad campaigns “1 in 4” and “maze”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Bookmarks and business card leave behinds for your community.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 sz="1000" b="1">
                <a:solidFill>
                  <a:srgbClr val="006600"/>
                </a:solidFill>
              </a:rPr>
              <a:t>Develop a New Mexico community website that will provide current</a:t>
            </a:r>
            <a:r>
              <a:rPr lang="en" sz="1000">
                <a:solidFill>
                  <a:schemeClr val="dk1"/>
                </a:solidFill>
              </a:rPr>
              <a:t>  </a:t>
            </a:r>
            <a:r>
              <a:rPr lang="en" sz="1000">
                <a:solidFill>
                  <a:srgbClr val="006600"/>
                </a:solidFill>
              </a:rPr>
              <a:t>information and education about naloxone, harm reduction, safety</a:t>
            </a:r>
            <a:r>
              <a:rPr lang="en" sz="1000">
                <a:solidFill>
                  <a:schemeClr val="dk1"/>
                </a:solidFill>
              </a:rPr>
              <a:t> </a:t>
            </a:r>
            <a:r>
              <a:rPr lang="en" sz="1000">
                <a:solidFill>
                  <a:srgbClr val="006600"/>
                </a:solidFill>
              </a:rPr>
              <a:t>planning, tips for families, naloxone reimbursement, pharmacy access,</a:t>
            </a:r>
            <a:endParaRPr sz="1000">
              <a:solidFill>
                <a:schemeClr val="dk1"/>
              </a:solidFill>
            </a:endParaRPr>
          </a:p>
          <a:p>
            <a:pPr marL="0" lvl="0" indent="0" algn="ctr" rtl="0">
              <a:spcBef>
                <a:spcPts val="0"/>
              </a:spcBef>
              <a:spcAft>
                <a:spcPts val="0"/>
              </a:spcAft>
              <a:buClr>
                <a:schemeClr val="dk1"/>
              </a:buClr>
              <a:buFont typeface="Arial"/>
              <a:buNone/>
            </a:pPr>
            <a:r>
              <a:rPr lang="en" sz="1000">
                <a:solidFill>
                  <a:srgbClr val="006600"/>
                </a:solidFill>
              </a:rPr>
              <a:t>opioid reversals, dangers of sharing opioids, importance of adequate</a:t>
            </a:r>
            <a:endParaRPr sz="1000">
              <a:solidFill>
                <a:schemeClr val="dk1"/>
              </a:solidFill>
            </a:endParaRPr>
          </a:p>
          <a:p>
            <a:pPr marL="0" lvl="0" indent="0" algn="ctr" rtl="0">
              <a:spcBef>
                <a:spcPts val="150"/>
              </a:spcBef>
              <a:spcAft>
                <a:spcPts val="0"/>
              </a:spcAft>
              <a:buClr>
                <a:schemeClr val="dk1"/>
              </a:buClr>
              <a:buFont typeface="Arial"/>
              <a:buNone/>
            </a:pPr>
            <a:r>
              <a:rPr lang="en" sz="1000">
                <a:solidFill>
                  <a:srgbClr val="006600"/>
                </a:solidFill>
              </a:rPr>
              <a:t>storage, how to get naloxone for the individual, organization/agency,</a:t>
            </a:r>
            <a:endParaRPr sz="1000">
              <a:solidFill>
                <a:schemeClr val="dk1"/>
              </a:solidFill>
            </a:endParaRPr>
          </a:p>
          <a:p>
            <a:pPr marL="0" lvl="0" indent="0" algn="ctr" rtl="0">
              <a:spcBef>
                <a:spcPts val="150"/>
              </a:spcBef>
              <a:spcAft>
                <a:spcPts val="0"/>
              </a:spcAft>
              <a:buClr>
                <a:schemeClr val="dk1"/>
              </a:buClr>
              <a:buFont typeface="Arial"/>
              <a:buNone/>
            </a:pPr>
            <a:r>
              <a:rPr lang="en" sz="1000">
                <a:solidFill>
                  <a:srgbClr val="006600"/>
                </a:solidFill>
              </a:rPr>
              <a:t>treatment resources, counseling and MAT and Hep C, syringe exchange,</a:t>
            </a:r>
            <a:endParaRPr sz="1000">
              <a:solidFill>
                <a:schemeClr val="dk1"/>
              </a:solidFill>
            </a:endParaRPr>
          </a:p>
          <a:p>
            <a:pPr marL="0" lvl="0" indent="0" algn="ctr" rtl="0">
              <a:spcBef>
                <a:spcPts val="150"/>
              </a:spcBef>
              <a:spcAft>
                <a:spcPts val="0"/>
              </a:spcAft>
              <a:buClr>
                <a:schemeClr val="dk1"/>
              </a:buClr>
              <a:buFont typeface="Arial"/>
              <a:buNone/>
            </a:pPr>
            <a:r>
              <a:rPr lang="en" sz="1000">
                <a:solidFill>
                  <a:srgbClr val="006600"/>
                </a:solidFill>
              </a:rPr>
              <a:t>harm reduction services.</a:t>
            </a:r>
            <a:endParaRPr sz="1000">
              <a:solidFill>
                <a:schemeClr val="dk1"/>
              </a:solidFill>
            </a:endParaRPr>
          </a:p>
          <a:p>
            <a:pPr marL="0" lvl="0" indent="0" rtl="0">
              <a:lnSpc>
                <a:spcPct val="115000"/>
              </a:lnSpc>
              <a:spcBef>
                <a:spcPts val="0"/>
              </a:spcBef>
              <a:spcAft>
                <a:spcPts val="0"/>
              </a:spcAft>
              <a:buNone/>
            </a:pPr>
            <a:endParaRPr sz="1400">
              <a:solidFill>
                <a:schemeClr val="dk2"/>
              </a:solidFill>
            </a:endParaRPr>
          </a:p>
          <a:p>
            <a:pPr marL="0" lvl="0" indent="0" algn="ctr" rtl="0">
              <a:spcBef>
                <a:spcPts val="160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While there are numerous government and community websites that include opioid prevention, harm reduction, treatment and recovery, there was not a singular stand-alone, one stop source for English and Spanish speaking members. This year, the Dose of Reality NM .com website become the cornerstone of our campaign. All advertising and social media and other outreach will have CALL to ACTION to visit website.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a:t>Responsive on mobile and desktop/tablet and Easy Navigation with integrated Search Engine Optimization. So how are we doing? Comparing to national social issues and advocacy benchmarks, we have 50% more visitors from social media compared to national average and 35% more visitors from direct traffic (typing in url) and people spend 36% more time on the site than the national average and visit more pages. Get help and Fina naloxone are top two landing pages visited. </a:t>
            </a:r>
            <a:endParaRPr/>
          </a:p>
        </p:txBody>
      </p:sp>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a:t>It took several months to gather all required information, draft messaging, get approval, design and organize. Now, we are fine-tuning it based on analytics we constantly review and feedback. </a:t>
            </a:r>
            <a:endParaRPr/>
          </a:p>
        </p:txBody>
      </p:sp>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a:t>Navigation as part of the content</a:t>
            </a:r>
            <a:endParaRPr/>
          </a:p>
        </p:txBody>
      </p:sp>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6" name="Shape 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a:t>We want to be around 55-60% Also, we are now tracking if people are leaving the site and going to an outside link such as get help. </a:t>
            </a:r>
            <a:endParaRPr/>
          </a:p>
        </p:txBody>
      </p:sp>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Lesson learned is that outreach components must be aligned not by contract but by real life audience use. Total Budget $109,470 for ad buy Included social media advertising dollars of $3000 (not from Esparza budget)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Tag us and follow us and we will follow you and share your information to better improve your reach. AND THE FOLLOWING WILL TELL YOU WHY THAT IS IMPORTANT</a:t>
            </a:r>
            <a:endParaRPr/>
          </a:p>
          <a:p>
            <a:pPr marL="0" lvl="0" indent="0">
              <a:spcBef>
                <a:spcPts val="0"/>
              </a:spcBef>
              <a:spcAft>
                <a:spcPts val="0"/>
              </a:spcAft>
              <a:buNone/>
            </a:pPr>
            <a:r>
              <a:rPr lang="en" sz="1000">
                <a:solidFill>
                  <a:schemeClr val="dk1"/>
                </a:solidFill>
                <a:highlight>
                  <a:schemeClr val="lt1"/>
                </a:highlight>
              </a:rPr>
              <a:t>E</a:t>
            </a:r>
            <a:r>
              <a:rPr lang="en" sz="1000">
                <a:solidFill>
                  <a:srgbClr val="222222"/>
                </a:solidFill>
                <a:highlight>
                  <a:schemeClr val="lt1"/>
                </a:highlight>
              </a:rPr>
              <a:t>ncourage social media sharing among adults 18+ who are some of the most active users of</a:t>
            </a:r>
            <a:r>
              <a:rPr lang="en" sz="1000">
                <a:solidFill>
                  <a:schemeClr val="dk1"/>
                </a:solidFill>
                <a:highlight>
                  <a:schemeClr val="lt1"/>
                </a:highlight>
              </a:rPr>
              <a:t> these social networks.</a:t>
            </a:r>
            <a:endParaRPr sz="1000">
              <a:solidFill>
                <a:schemeClr val="dk1"/>
              </a:solidFill>
              <a:highlight>
                <a:schemeClr val="lt1"/>
              </a:highlight>
            </a:endParaRPr>
          </a:p>
          <a:p>
            <a:pPr marL="0" lvl="0" indent="0" rtl="0">
              <a:lnSpc>
                <a:spcPct val="115000"/>
              </a:lnSpc>
              <a:spcBef>
                <a:spcPts val="0"/>
              </a:spcBef>
              <a:spcAft>
                <a:spcPts val="0"/>
              </a:spcAft>
              <a:buClr>
                <a:schemeClr val="dk1"/>
              </a:buClr>
              <a:buSzPts val="1100"/>
              <a:buFont typeface="Arial"/>
              <a:buNone/>
            </a:pPr>
            <a:r>
              <a:rPr lang="en" sz="1000">
                <a:solidFill>
                  <a:schemeClr val="dk1"/>
                </a:solidFill>
                <a:highlight>
                  <a:schemeClr val="lt1"/>
                </a:highlight>
              </a:rPr>
              <a:t>Create a </a:t>
            </a:r>
            <a:r>
              <a:rPr lang="en" sz="1000">
                <a:solidFill>
                  <a:srgbClr val="222222"/>
                </a:solidFill>
                <a:highlight>
                  <a:schemeClr val="lt1"/>
                </a:highlight>
              </a:rPr>
              <a:t>distinct</a:t>
            </a:r>
            <a:r>
              <a:rPr lang="en" sz="1000">
                <a:solidFill>
                  <a:schemeClr val="dk1"/>
                </a:solidFill>
                <a:highlight>
                  <a:schemeClr val="lt1"/>
                </a:highlight>
              </a:rPr>
              <a:t> section on our ADOR website to educate and encourage discussion.</a:t>
            </a:r>
            <a:endParaRPr sz="1000">
              <a:solidFill>
                <a:schemeClr val="dk1"/>
              </a:solidFill>
              <a:highlight>
                <a:schemeClr val="lt1"/>
              </a:highlight>
            </a:endParaRPr>
          </a:p>
          <a:p>
            <a:pPr marL="0" lvl="0" indent="0" rtl="0">
              <a:lnSpc>
                <a:spcPct val="115000"/>
              </a:lnSpc>
              <a:spcBef>
                <a:spcPts val="1600"/>
              </a:spcBef>
              <a:spcAft>
                <a:spcPts val="0"/>
              </a:spcAft>
              <a:buClr>
                <a:schemeClr val="dk1"/>
              </a:buClr>
              <a:buSzPts val="1100"/>
              <a:buFont typeface="Arial"/>
              <a:buNone/>
            </a:pPr>
            <a:r>
              <a:rPr lang="en" sz="1000">
                <a:solidFill>
                  <a:schemeClr val="dk1"/>
                </a:solidFill>
                <a:highlight>
                  <a:schemeClr val="lt1"/>
                </a:highlight>
              </a:rPr>
              <a:t>Utilize real stories in our social and PR campaigns to bring a "human element" to the advertising messaging.</a:t>
            </a:r>
            <a:endParaRPr sz="1000">
              <a:solidFill>
                <a:schemeClr val="dk1"/>
              </a:solidFill>
              <a:highlight>
                <a:schemeClr val="lt1"/>
              </a:highlight>
            </a:endParaRPr>
          </a:p>
          <a:p>
            <a:pPr marL="0" lvl="0" indent="0" rtl="0">
              <a:lnSpc>
                <a:spcPct val="115000"/>
              </a:lnSpc>
              <a:spcBef>
                <a:spcPts val="1600"/>
              </a:spcBef>
              <a:spcAft>
                <a:spcPts val="0"/>
              </a:spcAft>
              <a:buClr>
                <a:schemeClr val="dk1"/>
              </a:buClr>
              <a:buSzPts val="1100"/>
              <a:buFont typeface="Arial"/>
              <a:buNone/>
            </a:pPr>
            <a:r>
              <a:rPr lang="en" sz="1000">
                <a:solidFill>
                  <a:schemeClr val="dk1"/>
                </a:solidFill>
                <a:highlight>
                  <a:schemeClr val="lt1"/>
                </a:highlight>
              </a:rPr>
              <a:t>Engage with social media influencers to create content that will positively impact our target via social media, where they rely on influencers for their information and opinions. </a:t>
            </a:r>
            <a:endParaRPr sz="1000">
              <a:solidFill>
                <a:schemeClr val="dk1"/>
              </a:solidFill>
              <a:highlight>
                <a:schemeClr val="lt1"/>
              </a:highlight>
            </a:endParaRPr>
          </a:p>
          <a:p>
            <a:pPr marL="457200" lvl="0" indent="-292100" rtl="0">
              <a:lnSpc>
                <a:spcPct val="115000"/>
              </a:lnSpc>
              <a:spcBef>
                <a:spcPts val="1600"/>
              </a:spcBef>
              <a:spcAft>
                <a:spcPts val="0"/>
              </a:spcAft>
              <a:buClr>
                <a:schemeClr val="dk1"/>
              </a:buClr>
              <a:buSzPts val="1000"/>
              <a:buChar char="●"/>
            </a:pPr>
            <a:r>
              <a:rPr lang="en" sz="1000">
                <a:solidFill>
                  <a:schemeClr val="dk1"/>
                </a:solidFill>
                <a:highlight>
                  <a:schemeClr val="lt1"/>
                </a:highlight>
              </a:rPr>
              <a:t>Perception of harm and sharing of Rx opioids</a:t>
            </a:r>
            <a:endParaRPr sz="1000">
              <a:solidFill>
                <a:schemeClr val="dk1"/>
              </a:solidFill>
              <a:highlight>
                <a:schemeClr val="lt1"/>
              </a:highlight>
            </a:endParaRPr>
          </a:p>
          <a:p>
            <a:pPr marL="457200" lvl="0" indent="-292100" rtl="0">
              <a:lnSpc>
                <a:spcPct val="115000"/>
              </a:lnSpc>
              <a:spcBef>
                <a:spcPts val="0"/>
              </a:spcBef>
              <a:spcAft>
                <a:spcPts val="0"/>
              </a:spcAft>
              <a:buClr>
                <a:schemeClr val="dk1"/>
              </a:buClr>
              <a:buSzPts val="1000"/>
              <a:buChar char="●"/>
            </a:pPr>
            <a:r>
              <a:rPr lang="en" sz="1000">
                <a:solidFill>
                  <a:schemeClr val="dk1"/>
                </a:solidFill>
                <a:highlight>
                  <a:schemeClr val="lt1"/>
                </a:highlight>
              </a:rPr>
              <a:t>Proper and safe storage of Rx opioids</a:t>
            </a:r>
            <a:endParaRPr sz="1000">
              <a:solidFill>
                <a:schemeClr val="dk1"/>
              </a:solidFill>
              <a:highlight>
                <a:schemeClr val="lt1"/>
              </a:highlight>
            </a:endParaRPr>
          </a:p>
          <a:p>
            <a:pPr marL="457200" lvl="0" indent="-292100" rtl="0">
              <a:lnSpc>
                <a:spcPct val="115000"/>
              </a:lnSpc>
              <a:spcBef>
                <a:spcPts val="0"/>
              </a:spcBef>
              <a:spcAft>
                <a:spcPts val="0"/>
              </a:spcAft>
              <a:buClr>
                <a:schemeClr val="dk1"/>
              </a:buClr>
              <a:buSzPts val="1000"/>
              <a:buChar char="●"/>
            </a:pPr>
            <a:r>
              <a:rPr lang="en" sz="1000">
                <a:solidFill>
                  <a:schemeClr val="dk1"/>
                </a:solidFill>
                <a:highlight>
                  <a:schemeClr val="lt1"/>
                </a:highlight>
              </a:rPr>
              <a:t>Harm risk of Rx opioid misuse, abuse among youth, parents, and young adults</a:t>
            </a:r>
            <a:endParaRPr sz="1000">
              <a:solidFill>
                <a:schemeClr val="dk1"/>
              </a:solidFill>
              <a:highlight>
                <a:schemeClr val="lt1"/>
              </a:highlight>
            </a:endParaRPr>
          </a:p>
          <a:p>
            <a:pPr marL="0" lvl="0" indent="0" rtl="0">
              <a:lnSpc>
                <a:spcPct val="115000"/>
              </a:lnSpc>
              <a:spcBef>
                <a:spcPts val="1600"/>
              </a:spcBef>
              <a:spcAft>
                <a:spcPts val="0"/>
              </a:spcAft>
              <a:buClr>
                <a:schemeClr val="dk1"/>
              </a:buClr>
              <a:buSzPts val="1100"/>
              <a:buFont typeface="Arial"/>
              <a:buNone/>
            </a:pPr>
            <a:r>
              <a:rPr lang="en" sz="1000">
                <a:solidFill>
                  <a:schemeClr val="dk1"/>
                </a:solidFill>
              </a:rPr>
              <a:t> Audiences: Anyone at risk of overdose, first responders (all) and organizations that work with addiction</a:t>
            </a:r>
            <a:endParaRPr sz="1000">
              <a:solidFill>
                <a:schemeClr val="dk1"/>
              </a:solidFill>
            </a:endParaRPr>
          </a:p>
          <a:p>
            <a:pPr marL="0" lvl="0" indent="0" rtl="0">
              <a:lnSpc>
                <a:spcPct val="115000"/>
              </a:lnSpc>
              <a:spcBef>
                <a:spcPts val="1600"/>
              </a:spcBef>
              <a:spcAft>
                <a:spcPts val="0"/>
              </a:spcAft>
              <a:buClr>
                <a:schemeClr val="dk1"/>
              </a:buClr>
              <a:buSzPts val="1100"/>
              <a:buFont typeface="Arial"/>
              <a:buNone/>
            </a:pPr>
            <a:endParaRPr>
              <a:solidFill>
                <a:schemeClr val="dk1"/>
              </a:solidFill>
              <a:highlight>
                <a:schemeClr val="lt1"/>
              </a:highlight>
            </a:endParaRPr>
          </a:p>
          <a:p>
            <a:pPr marL="0" lvl="0" indent="0">
              <a:spcBef>
                <a:spcPts val="16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6" name="Shape 3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It’s not just how many followers you have, it’s about who you are reaching and if they are engaging.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 have the ability to share your posts directly within your community with zip code, any demographic, jobs, interests keywords But we can’t do that unless you provide us with what you need. You will also have the ability to extend your reach through paid boosts that can range from $5 on up.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Go to website and SHOW Helen Video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400" b="1">
                <a:solidFill>
                  <a:schemeClr val="dk1"/>
                </a:solidFill>
              </a:rPr>
              <a:t>Testimonial</a:t>
            </a:r>
            <a:r>
              <a:rPr lang="en" sz="1400">
                <a:solidFill>
                  <a:schemeClr val="dk1"/>
                </a:solidFill>
              </a:rPr>
              <a:t> </a:t>
            </a:r>
            <a:endParaRPr sz="1400">
              <a:solidFill>
                <a:schemeClr val="dk1"/>
              </a:solidFill>
            </a:endParaRPr>
          </a:p>
          <a:p>
            <a:pPr marL="0" lvl="0" indent="0" rtl="0">
              <a:spcBef>
                <a:spcPts val="0"/>
              </a:spcBef>
              <a:spcAft>
                <a:spcPts val="0"/>
              </a:spcAft>
              <a:buNone/>
            </a:pPr>
            <a:r>
              <a:rPr lang="en" sz="1400">
                <a:solidFill>
                  <a:schemeClr val="dk1"/>
                </a:solidFill>
              </a:rPr>
              <a:t>Portraits of people in their environment. who are currently or potentially affected by opioid usage including testimonials about why these issues are important to them.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8" name="Shape 4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Snapchat geo filter was a #failure, but we are not giving up on it. We geared it toward UNM and need to experiment with days of week and time. Neighborhoods.  </a:t>
            </a:r>
            <a:r>
              <a:rPr lang="en" b="1">
                <a:solidFill>
                  <a:schemeClr val="dk1"/>
                </a:solidFill>
              </a:rPr>
              <a:t>*Geofilters – Location based marketing</a:t>
            </a:r>
            <a:endParaRPr b="1">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Geo filters on Snapchat, specifically targeted to geolocations/areas that are affected such as schools, universities, nightlife neighborhoods, sport centers, hospitals, clinics, high risk neighborhoods, etc. </a:t>
            </a:r>
            <a:r>
              <a:rPr lang="en">
                <a:solidFill>
                  <a:srgbClr val="262626"/>
                </a:solidFill>
                <a:highlight>
                  <a:schemeClr val="lt1"/>
                </a:highlight>
              </a:rPr>
              <a:t>Businesses and organizations can purchase On-Demand Geofilters for a specific location. </a:t>
            </a:r>
            <a:endParaRPr>
              <a:solidFill>
                <a:schemeClr val="dk1"/>
              </a:solidFill>
            </a:endParaRPr>
          </a:p>
          <a:p>
            <a:pPr marL="0" lvl="0" indent="0"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400">
                <a:solidFill>
                  <a:schemeClr val="dk2"/>
                </a:solidFill>
              </a:rPr>
              <a:t>All messages, including social media posts, have been vetted and approved to ensure they meet SAMHSA requirements and avoid stigma language.  Meet SAMHSA and OSAP guidelines, which you must follow.</a:t>
            </a:r>
            <a:endParaRPr sz="1400">
              <a:solidFill>
                <a:schemeClr val="dk2"/>
              </a:solidFill>
            </a:endParaRPr>
          </a:p>
          <a:p>
            <a:pPr marL="0" lvl="0" indent="0">
              <a:spcBef>
                <a:spcPts val="160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7" name="Shape 5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$43k on ads so far and have only 1200 visitors with a bounce rate of 90% and less than ten seconds on the site. We have received the same amount of visitors from direct and social without paying. Does not take into account impressions (those who may have seen it) but we need to review how to improve these, as well as look at advertising more on social, which is having less bounce rate and people staying longer.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4" name="Shape 5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Presentations, talking points, story ideas, etc.  What are the most common things you do for outreach? What about the website can we improve to help your communities?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first campaign focused on awareness of the dangers of painkillers and also on dispelling myths teens had surrounding opioids (safe if prescribed by doctor, etc.) Video for sharing as either advertising or social media or in community presentations. Infographics, parent resource kit, etc.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a:solidFill>
                  <a:schemeClr val="dk1"/>
                </a:solidFill>
              </a:rPr>
              <a:t>Social Access</a:t>
            </a:r>
            <a:endParaRPr>
              <a:solidFill>
                <a:schemeClr val="dk1"/>
              </a:solidFill>
            </a:endParaRPr>
          </a:p>
          <a:p>
            <a:pPr marL="0" lvl="0" indent="0">
              <a:spcBef>
                <a:spcPts val="0"/>
              </a:spcBef>
              <a:spcAft>
                <a:spcPts val="0"/>
              </a:spcAft>
              <a:buClr>
                <a:schemeClr val="dk1"/>
              </a:buClr>
              <a:buSzPts val="1100"/>
              <a:buFont typeface="Arial"/>
              <a:buNone/>
            </a:pPr>
            <a:r>
              <a:rPr lang="en">
                <a:solidFill>
                  <a:schemeClr val="dk1"/>
                </a:solidFill>
              </a:rPr>
              <a:t>• Target parents to restrict social access • Restrict access through the elderly (locking up meds, using lock and drop boxes, not sharing meds, etc.) • Use media resources to increase awareness of Rx painkiller harm &amp; addiction potential &amp; increase awarenessof dangers of sharing, how to store and dispose Rx safely</a:t>
            </a:r>
            <a:endParaRPr>
              <a:solidFill>
                <a:schemeClr val="dk1"/>
              </a:solidFill>
            </a:endParaRPr>
          </a:p>
          <a:p>
            <a:pPr marL="0" lvl="0" indent="0">
              <a:spcBef>
                <a:spcPts val="0"/>
              </a:spcBef>
              <a:spcAft>
                <a:spcPts val="0"/>
              </a:spcAft>
              <a:buNone/>
            </a:pPr>
            <a:r>
              <a:rPr lang="en"/>
              <a:t>Two videos that address the dangers and numerous downloads, including posters, prescription pharmacy bag, ads, etc.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mp; Subtitle" type="title">
  <p:cSld name="TITLE">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812726" y="863947"/>
            <a:ext cx="5518547" cy="1741289"/>
          </a:xfrm>
          <a:prstGeom prst="rect">
            <a:avLst/>
          </a:prstGeom>
          <a:noFill/>
          <a:ln>
            <a:noFill/>
          </a:ln>
        </p:spPr>
        <p:txBody>
          <a:bodyPr spcFirstLastPara="1" wrap="square" lIns="34275" tIns="34275" rIns="34275" bIns="34275" anchor="b" anchorCtr="0"/>
          <a:lstStyle>
            <a:lvl1pPr marR="0" lvl="0"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9pPr>
          </a:lstStyle>
          <a:p>
            <a:endParaRPr/>
          </a:p>
        </p:txBody>
      </p:sp>
      <p:sp>
        <p:nvSpPr>
          <p:cNvPr id="59" name="Shape 59"/>
          <p:cNvSpPr txBox="1">
            <a:spLocks noGrp="1"/>
          </p:cNvSpPr>
          <p:nvPr>
            <p:ph type="body" idx="1"/>
          </p:nvPr>
        </p:nvSpPr>
        <p:spPr>
          <a:xfrm>
            <a:off x="1812726" y="2658814"/>
            <a:ext cx="5518547" cy="596057"/>
          </a:xfrm>
          <a:prstGeom prst="rect">
            <a:avLst/>
          </a:prstGeom>
          <a:noFill/>
          <a:ln>
            <a:noFill/>
          </a:ln>
        </p:spPr>
        <p:txBody>
          <a:bodyPr spcFirstLastPara="1" wrap="square" lIns="34275" tIns="34275" rIns="34275" bIns="34275" anchor="t" anchorCtr="0"/>
          <a:lstStyle>
            <a:lvl1pPr marL="457200" marR="0" lvl="0"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5pPr>
            <a:lvl6pPr marL="2743200" marR="0" lvl="5"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L="3200400" marR="0" lvl="6"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L="3657600" marR="0" lvl="7"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L="4114800" marR="0" lvl="8"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pic>
        <p:nvPicPr>
          <p:cNvPr id="60" name="Shape 60" descr="Mindshare Identity asset-08.ai"/>
          <p:cNvPicPr preferRelativeResize="0"/>
          <p:nvPr/>
        </p:nvPicPr>
        <p:blipFill rotWithShape="1">
          <a:blip r:embed="rId2">
            <a:alphaModFix/>
          </a:blip>
          <a:srcRect/>
          <a:stretch/>
        </p:blipFill>
        <p:spPr>
          <a:xfrm>
            <a:off x="7547308" y="4877812"/>
            <a:ext cx="1483953" cy="141042"/>
          </a:xfrm>
          <a:prstGeom prst="rect">
            <a:avLst/>
          </a:prstGeom>
          <a:noFill/>
          <a:ln>
            <a:noFill/>
          </a:ln>
        </p:spPr>
      </p:pic>
      <p:cxnSp>
        <p:nvCxnSpPr>
          <p:cNvPr id="61" name="Shape 61"/>
          <p:cNvCxnSpPr/>
          <p:nvPr/>
        </p:nvCxnSpPr>
        <p:spPr>
          <a:xfrm>
            <a:off x="4034757" y="4811693"/>
            <a:ext cx="5117130" cy="0"/>
          </a:xfrm>
          <a:prstGeom prst="straightConnector1">
            <a:avLst/>
          </a:prstGeom>
          <a:noFill/>
          <a:ln w="63500" cap="flat" cmpd="sng">
            <a:solidFill>
              <a:srgbClr val="FFCE00"/>
            </a:solidFill>
            <a:prstDash val="solid"/>
            <a:miter lim="400000"/>
            <a:headEnd type="none" w="sm" len="sm"/>
            <a:tailEnd type="none" w="sm" len="sm"/>
          </a:ln>
          <a:effectLst>
            <a:reflection stA="50000" endPos="40000" sy="-100000" algn="bl" rotWithShape="0"/>
          </a:effectLst>
        </p:spPr>
      </p:cxnSp>
      <p:cxnSp>
        <p:nvCxnSpPr>
          <p:cNvPr id="62" name="Shape 62"/>
          <p:cNvCxnSpPr/>
          <p:nvPr/>
        </p:nvCxnSpPr>
        <p:spPr>
          <a:xfrm>
            <a:off x="3197599" y="4784904"/>
            <a:ext cx="5117130" cy="0"/>
          </a:xfrm>
          <a:prstGeom prst="straightConnector1">
            <a:avLst/>
          </a:prstGeom>
          <a:noFill/>
          <a:ln w="63500" cap="flat" cmpd="sng">
            <a:solidFill>
              <a:srgbClr val="E1E9D5"/>
            </a:solidFill>
            <a:prstDash val="solid"/>
            <a:miter lim="400000"/>
            <a:headEnd type="none" w="sm" len="sm"/>
            <a:tailEnd type="none" w="sm" len="sm"/>
          </a:ln>
          <a:effectLst>
            <a:reflection stA="50000" endPos="40000" sy="-100000" algn="bl" rotWithShape="0"/>
          </a:effectLst>
        </p:spPr>
      </p:cxnSp>
      <p:sp>
        <p:nvSpPr>
          <p:cNvPr id="63" name="Shape 63"/>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mp; Bullets" type="tx">
  <p:cSld name="TITLE_AND_BODY">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645295" y="133945"/>
            <a:ext cx="5853410" cy="1138536"/>
          </a:xfrm>
          <a:prstGeom prst="rect">
            <a:avLst/>
          </a:prstGeom>
          <a:noFill/>
          <a:ln>
            <a:noFill/>
          </a:ln>
        </p:spPr>
        <p:txBody>
          <a:bodyPr spcFirstLastPara="1" wrap="square" lIns="34275" tIns="34275" rIns="34275" bIns="34275" anchor="ctr" anchorCtr="0"/>
          <a:lstStyle>
            <a:lvl1pPr marR="0" lvl="0"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9pPr>
          </a:lstStyle>
          <a:p>
            <a:endParaRPr/>
          </a:p>
        </p:txBody>
      </p:sp>
      <p:sp>
        <p:nvSpPr>
          <p:cNvPr id="66" name="Shape 66"/>
          <p:cNvSpPr txBox="1">
            <a:spLocks noGrp="1"/>
          </p:cNvSpPr>
          <p:nvPr>
            <p:ph type="body" idx="1"/>
          </p:nvPr>
        </p:nvSpPr>
        <p:spPr>
          <a:xfrm>
            <a:off x="1645295" y="1366242"/>
            <a:ext cx="5853410" cy="3315147"/>
          </a:xfrm>
          <a:prstGeom prst="rect">
            <a:avLst/>
          </a:prstGeom>
          <a:noFill/>
          <a:ln>
            <a:noFill/>
          </a:ln>
        </p:spPr>
        <p:txBody>
          <a:bodyPr spcFirstLastPara="1" wrap="square" lIns="34275" tIns="34275" rIns="34275" bIns="34275" anchor="ctr" anchorCtr="0"/>
          <a:lstStyle>
            <a:lvl1pPr marL="457200" marR="0" lvl="0"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L="914400" marR="0" lvl="1"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L="1371600" marR="0" lvl="2"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L="1828800" marR="0" lvl="3"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L="2286000" marR="0" lvl="4"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L="2743200" marR="0" lvl="5"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L="3200400" marR="0" lvl="6"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L="3657600" marR="0" lvl="7"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L="4114800" marR="0" lvl="8"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pic>
        <p:nvPicPr>
          <p:cNvPr id="67" name="Shape 67" descr="Mindshare Identity asset-08.ai"/>
          <p:cNvPicPr preferRelativeResize="0"/>
          <p:nvPr/>
        </p:nvPicPr>
        <p:blipFill rotWithShape="1">
          <a:blip r:embed="rId2">
            <a:alphaModFix/>
          </a:blip>
          <a:srcRect/>
          <a:stretch/>
        </p:blipFill>
        <p:spPr>
          <a:xfrm>
            <a:off x="7540096" y="4879965"/>
            <a:ext cx="1483954" cy="141042"/>
          </a:xfrm>
          <a:prstGeom prst="rect">
            <a:avLst/>
          </a:prstGeom>
          <a:noFill/>
          <a:ln>
            <a:noFill/>
          </a:ln>
        </p:spPr>
      </p:pic>
      <p:cxnSp>
        <p:nvCxnSpPr>
          <p:cNvPr id="68" name="Shape 68"/>
          <p:cNvCxnSpPr/>
          <p:nvPr/>
        </p:nvCxnSpPr>
        <p:spPr>
          <a:xfrm>
            <a:off x="4027546" y="4813845"/>
            <a:ext cx="5117130" cy="0"/>
          </a:xfrm>
          <a:prstGeom prst="straightConnector1">
            <a:avLst/>
          </a:prstGeom>
          <a:noFill/>
          <a:ln w="63500" cap="flat" cmpd="sng">
            <a:solidFill>
              <a:srgbClr val="FFCE00"/>
            </a:solidFill>
            <a:prstDash val="solid"/>
            <a:miter lim="400000"/>
            <a:headEnd type="none" w="sm" len="sm"/>
            <a:tailEnd type="none" w="sm" len="sm"/>
          </a:ln>
          <a:effectLst>
            <a:reflection stA="50000" endPos="40000" sy="-100000" algn="bl" rotWithShape="0"/>
          </a:effectLst>
        </p:spPr>
      </p:cxnSp>
      <p:cxnSp>
        <p:nvCxnSpPr>
          <p:cNvPr id="69" name="Shape 69"/>
          <p:cNvCxnSpPr/>
          <p:nvPr/>
        </p:nvCxnSpPr>
        <p:spPr>
          <a:xfrm>
            <a:off x="3190388" y="4787057"/>
            <a:ext cx="5117129" cy="0"/>
          </a:xfrm>
          <a:prstGeom prst="straightConnector1">
            <a:avLst/>
          </a:prstGeom>
          <a:noFill/>
          <a:ln w="63500" cap="flat" cmpd="sng">
            <a:solidFill>
              <a:srgbClr val="E1E9D5"/>
            </a:solidFill>
            <a:prstDash val="solid"/>
            <a:miter lim="400000"/>
            <a:headEnd type="none" w="sm" len="sm"/>
            <a:tailEnd type="none" w="sm" len="sm"/>
          </a:ln>
          <a:effectLst>
            <a:reflection stA="50000" endPos="40000" sy="-100000" algn="bl" rotWithShape="0"/>
          </a:effectLst>
        </p:spPr>
      </p:cxnSp>
      <p:sp>
        <p:nvSpPr>
          <p:cNvPr id="70" name="Shape 70"/>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1645295" y="669726"/>
            <a:ext cx="5853410" cy="3804047"/>
          </a:xfrm>
          <a:prstGeom prst="rect">
            <a:avLst/>
          </a:prstGeom>
          <a:noFill/>
          <a:ln>
            <a:noFill/>
          </a:ln>
        </p:spPr>
        <p:txBody>
          <a:bodyPr spcFirstLastPara="1" wrap="square" lIns="34275" tIns="34275" rIns="34275" bIns="34275" anchor="ctr" anchorCtr="0"/>
          <a:lstStyle>
            <a:lvl1pPr marL="457200" marR="0" lvl="0"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L="914400" marR="0" lvl="1"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L="1371600" marR="0" lvl="2"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L="1828800" marR="0" lvl="3"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L="2286000" marR="0" lvl="4"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L="2743200" marR="0" lvl="5"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L="3200400" marR="0" lvl="6"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L="3657600" marR="0" lvl="7"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L="4114800" marR="0" lvl="8"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73" name="Shape 73"/>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74"/>
        <p:cNvGrpSpPr/>
        <p:nvPr/>
      </p:nvGrpSpPr>
      <p:grpSpPr>
        <a:xfrm>
          <a:off x="0" y="0"/>
          <a:ext cx="0" cy="0"/>
          <a:chOff x="0" y="0"/>
          <a:chExt cx="0" cy="0"/>
        </a:xfrm>
      </p:grpSpPr>
      <p:sp>
        <p:nvSpPr>
          <p:cNvPr id="75" name="Shape 75"/>
          <p:cNvSpPr>
            <a:spLocks noGrp="1"/>
          </p:cNvSpPr>
          <p:nvPr>
            <p:ph type="pic" idx="2"/>
          </p:nvPr>
        </p:nvSpPr>
        <p:spPr>
          <a:xfrm>
            <a:off x="1438424" y="318898"/>
            <a:ext cx="6269403" cy="3795928"/>
          </a:xfrm>
          <a:prstGeom prst="rect">
            <a:avLst/>
          </a:prstGeom>
          <a:noFill/>
          <a:ln>
            <a:noFill/>
          </a:ln>
        </p:spPr>
        <p:txBody>
          <a:bodyPr spcFirstLastPara="1" wrap="square" lIns="34275" tIns="34275" rIns="34275" bIns="34275" anchor="t" anchorCtr="0"/>
          <a:lstStyle>
            <a:lvl1pPr marR="0" lvl="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R="0" lvl="1"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R="0" lvl="2"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R="0" lvl="3"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R="0" lvl="4"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R="0" lvl="5"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R="0" lvl="6"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R="0" lvl="7"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R="0" lvl="8"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76" name="Shape 76"/>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1812726" y="1701105"/>
            <a:ext cx="5518547" cy="1741289"/>
          </a:xfrm>
          <a:prstGeom prst="rect">
            <a:avLst/>
          </a:prstGeom>
          <a:noFill/>
          <a:ln>
            <a:noFill/>
          </a:ln>
        </p:spPr>
        <p:txBody>
          <a:bodyPr spcFirstLastPara="1" wrap="square" lIns="34275" tIns="34275" rIns="34275" bIns="34275" anchor="ctr" anchorCtr="0"/>
          <a:lstStyle>
            <a:lvl1pPr marR="0" lvl="0"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9pPr>
          </a:lstStyle>
          <a:p>
            <a:endParaRPr/>
          </a:p>
        </p:txBody>
      </p:sp>
      <p:sp>
        <p:nvSpPr>
          <p:cNvPr id="79" name="Shape 79"/>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80"/>
        <p:cNvGrpSpPr/>
        <p:nvPr/>
      </p:nvGrpSpPr>
      <p:grpSpPr>
        <a:xfrm>
          <a:off x="0" y="0"/>
          <a:ext cx="0" cy="0"/>
          <a:chOff x="0" y="0"/>
          <a:chExt cx="0" cy="0"/>
        </a:xfrm>
      </p:grpSpPr>
      <p:sp>
        <p:nvSpPr>
          <p:cNvPr id="81" name="Shape 81"/>
          <p:cNvSpPr>
            <a:spLocks noGrp="1"/>
          </p:cNvSpPr>
          <p:nvPr>
            <p:ph type="pic" idx="2"/>
          </p:nvPr>
        </p:nvSpPr>
        <p:spPr>
          <a:xfrm>
            <a:off x="4854106" y="594053"/>
            <a:ext cx="2476346" cy="3814752"/>
          </a:xfrm>
          <a:prstGeom prst="rect">
            <a:avLst/>
          </a:prstGeom>
          <a:noFill/>
          <a:ln>
            <a:noFill/>
          </a:ln>
        </p:spPr>
        <p:txBody>
          <a:bodyPr spcFirstLastPara="1" wrap="square" lIns="34275" tIns="34275" rIns="34275" bIns="34275" anchor="t" anchorCtr="0"/>
          <a:lstStyle>
            <a:lvl1pPr marR="0" lvl="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R="0" lvl="1"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R="0" lvl="2"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R="0" lvl="3"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R="0" lvl="4"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R="0" lvl="5"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R="0" lvl="6"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R="0" lvl="7"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R="0" lvl="8"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82" name="Shape 82"/>
          <p:cNvSpPr txBox="1">
            <a:spLocks noGrp="1"/>
          </p:cNvSpPr>
          <p:nvPr>
            <p:ph type="title"/>
          </p:nvPr>
        </p:nvSpPr>
        <p:spPr>
          <a:xfrm>
            <a:off x="1645295" y="334863"/>
            <a:ext cx="2812852" cy="2102942"/>
          </a:xfrm>
          <a:prstGeom prst="rect">
            <a:avLst/>
          </a:prstGeom>
          <a:noFill/>
          <a:ln>
            <a:noFill/>
          </a:ln>
        </p:spPr>
        <p:txBody>
          <a:bodyPr spcFirstLastPara="1" wrap="square" lIns="34275" tIns="34275" rIns="34275" bIns="34275" anchor="b" anchorCtr="0"/>
          <a:lstStyle>
            <a:lvl1pPr marR="0" lvl="0" algn="ctr" rtl="0">
              <a:lnSpc>
                <a:spcPct val="100000"/>
              </a:lnSpc>
              <a:spcBef>
                <a:spcPts val="0"/>
              </a:spcBef>
              <a:spcAft>
                <a:spcPts val="0"/>
              </a:spcAft>
              <a:buClr>
                <a:srgbClr val="000000"/>
              </a:buClr>
              <a:buSzPts val="3200"/>
              <a:buFont typeface="Helvetica Neue"/>
              <a:buNone/>
              <a:defRPr sz="3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9pPr>
          </a:lstStyle>
          <a:p>
            <a:endParaRPr/>
          </a:p>
        </p:txBody>
      </p:sp>
      <p:sp>
        <p:nvSpPr>
          <p:cNvPr id="83" name="Shape 83"/>
          <p:cNvSpPr txBox="1">
            <a:spLocks noGrp="1"/>
          </p:cNvSpPr>
          <p:nvPr>
            <p:ph type="body" idx="1"/>
          </p:nvPr>
        </p:nvSpPr>
        <p:spPr>
          <a:xfrm>
            <a:off x="1645295" y="2491383"/>
            <a:ext cx="2812852" cy="2169914"/>
          </a:xfrm>
          <a:prstGeom prst="rect">
            <a:avLst/>
          </a:prstGeom>
          <a:noFill/>
          <a:ln>
            <a:noFill/>
          </a:ln>
        </p:spPr>
        <p:txBody>
          <a:bodyPr spcFirstLastPara="1" wrap="square" lIns="34275" tIns="34275" rIns="34275" bIns="34275" anchor="t" anchorCtr="0"/>
          <a:lstStyle>
            <a:lvl1pPr marL="457200" marR="0" lvl="0"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5pPr>
            <a:lvl6pPr marL="2743200" marR="0" lvl="5"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L="3200400" marR="0" lvl="6"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L="3657600" marR="0" lvl="7"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L="4114800" marR="0" lvl="8"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84" name="Shape 84"/>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645295" y="133945"/>
            <a:ext cx="5853410" cy="1138536"/>
          </a:xfrm>
          <a:prstGeom prst="rect">
            <a:avLst/>
          </a:prstGeom>
          <a:noFill/>
          <a:ln>
            <a:noFill/>
          </a:ln>
        </p:spPr>
        <p:txBody>
          <a:bodyPr spcFirstLastPara="1" wrap="square" lIns="34275" tIns="34275" rIns="34275" bIns="34275" anchor="ctr" anchorCtr="0"/>
          <a:lstStyle>
            <a:lvl1pPr marR="0" lvl="0"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9pPr>
          </a:lstStyle>
          <a:p>
            <a:endParaRPr/>
          </a:p>
        </p:txBody>
      </p:sp>
      <p:sp>
        <p:nvSpPr>
          <p:cNvPr id="87" name="Shape 87"/>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88"/>
        <p:cNvGrpSpPr/>
        <p:nvPr/>
      </p:nvGrpSpPr>
      <p:grpSpPr>
        <a:xfrm>
          <a:off x="0" y="0"/>
          <a:ext cx="0" cy="0"/>
          <a:chOff x="0" y="0"/>
          <a:chExt cx="0" cy="0"/>
        </a:xfrm>
      </p:grpSpPr>
      <p:sp>
        <p:nvSpPr>
          <p:cNvPr id="89" name="Shape 89"/>
          <p:cNvSpPr>
            <a:spLocks noGrp="1"/>
          </p:cNvSpPr>
          <p:nvPr>
            <p:ph type="pic" idx="2"/>
          </p:nvPr>
        </p:nvSpPr>
        <p:spPr>
          <a:xfrm>
            <a:off x="4872538" y="1586263"/>
            <a:ext cx="2439483" cy="2875105"/>
          </a:xfrm>
          <a:prstGeom prst="rect">
            <a:avLst/>
          </a:prstGeom>
          <a:noFill/>
          <a:ln>
            <a:noFill/>
          </a:ln>
        </p:spPr>
        <p:txBody>
          <a:bodyPr spcFirstLastPara="1" wrap="square" lIns="34275" tIns="34275" rIns="34275" bIns="34275" anchor="t" anchorCtr="0"/>
          <a:lstStyle>
            <a:lvl1pPr marR="0" lvl="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R="0" lvl="1"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R="0" lvl="2"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R="0" lvl="3"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R="0" lvl="4"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R="0" lvl="5"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R="0" lvl="6"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R="0" lvl="7"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R="0" lvl="8"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90" name="Shape 90"/>
          <p:cNvSpPr txBox="1">
            <a:spLocks noGrp="1"/>
          </p:cNvSpPr>
          <p:nvPr>
            <p:ph type="title"/>
          </p:nvPr>
        </p:nvSpPr>
        <p:spPr>
          <a:xfrm>
            <a:off x="1645295" y="133945"/>
            <a:ext cx="5853410" cy="1138536"/>
          </a:xfrm>
          <a:prstGeom prst="rect">
            <a:avLst/>
          </a:prstGeom>
          <a:noFill/>
          <a:ln>
            <a:noFill/>
          </a:ln>
        </p:spPr>
        <p:txBody>
          <a:bodyPr spcFirstLastPara="1" wrap="square" lIns="34275" tIns="34275" rIns="34275" bIns="34275" anchor="ctr" anchorCtr="0"/>
          <a:lstStyle>
            <a:lvl1pPr marR="0" lvl="0"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9pPr>
          </a:lstStyle>
          <a:p>
            <a:endParaRPr/>
          </a:p>
        </p:txBody>
      </p:sp>
      <p:sp>
        <p:nvSpPr>
          <p:cNvPr id="91" name="Shape 91"/>
          <p:cNvSpPr txBox="1">
            <a:spLocks noGrp="1"/>
          </p:cNvSpPr>
          <p:nvPr>
            <p:ph type="body" idx="1"/>
          </p:nvPr>
        </p:nvSpPr>
        <p:spPr>
          <a:xfrm>
            <a:off x="1645295" y="1366242"/>
            <a:ext cx="2812852" cy="3315147"/>
          </a:xfrm>
          <a:prstGeom prst="rect">
            <a:avLst/>
          </a:prstGeom>
          <a:noFill/>
          <a:ln>
            <a:noFill/>
          </a:ln>
        </p:spPr>
        <p:txBody>
          <a:bodyPr spcFirstLastPara="1" wrap="square" lIns="34275" tIns="34275" rIns="34275" bIns="34275" anchor="ctr" anchorCtr="0"/>
          <a:lstStyle>
            <a:lvl1pPr marL="457200" marR="0" lvl="0" indent="-361950" algn="l" rtl="0">
              <a:lnSpc>
                <a:spcPct val="100000"/>
              </a:lnSpc>
              <a:spcBef>
                <a:spcPts val="1700"/>
              </a:spcBef>
              <a:spcAft>
                <a:spcPts val="0"/>
              </a:spcAft>
              <a:buClr>
                <a:srgbClr val="000000"/>
              </a:buClr>
              <a:buSzPts val="2100"/>
              <a:buFont typeface="Helvetica Neue"/>
              <a:buChar char="•"/>
              <a:defRPr sz="1400" b="0" i="0" u="none" strike="noStrike" cap="none">
                <a:solidFill>
                  <a:srgbClr val="000000"/>
                </a:solidFill>
                <a:latin typeface="Helvetica Neue"/>
                <a:ea typeface="Helvetica Neue"/>
                <a:cs typeface="Helvetica Neue"/>
                <a:sym typeface="Helvetica Neue"/>
              </a:defRPr>
            </a:lvl1pPr>
            <a:lvl2pPr marL="914400" marR="0" lvl="1" indent="-361950" algn="l" rtl="0">
              <a:lnSpc>
                <a:spcPct val="100000"/>
              </a:lnSpc>
              <a:spcBef>
                <a:spcPts val="1700"/>
              </a:spcBef>
              <a:spcAft>
                <a:spcPts val="0"/>
              </a:spcAft>
              <a:buClr>
                <a:srgbClr val="000000"/>
              </a:buClr>
              <a:buSzPts val="2100"/>
              <a:buFont typeface="Helvetica Neue"/>
              <a:buChar char="•"/>
              <a:defRPr sz="1400" b="0" i="0" u="none" strike="noStrike" cap="none">
                <a:solidFill>
                  <a:srgbClr val="000000"/>
                </a:solidFill>
                <a:latin typeface="Helvetica Neue"/>
                <a:ea typeface="Helvetica Neue"/>
                <a:cs typeface="Helvetica Neue"/>
                <a:sym typeface="Helvetica Neue"/>
              </a:defRPr>
            </a:lvl2pPr>
            <a:lvl3pPr marL="1371600" marR="0" lvl="2" indent="-361950" algn="l" rtl="0">
              <a:lnSpc>
                <a:spcPct val="100000"/>
              </a:lnSpc>
              <a:spcBef>
                <a:spcPts val="1700"/>
              </a:spcBef>
              <a:spcAft>
                <a:spcPts val="0"/>
              </a:spcAft>
              <a:buClr>
                <a:srgbClr val="000000"/>
              </a:buClr>
              <a:buSzPts val="2100"/>
              <a:buFont typeface="Helvetica Neue"/>
              <a:buChar char="•"/>
              <a:defRPr sz="1400" b="0" i="0" u="none" strike="noStrike" cap="none">
                <a:solidFill>
                  <a:srgbClr val="000000"/>
                </a:solidFill>
                <a:latin typeface="Helvetica Neue"/>
                <a:ea typeface="Helvetica Neue"/>
                <a:cs typeface="Helvetica Neue"/>
                <a:sym typeface="Helvetica Neue"/>
              </a:defRPr>
            </a:lvl3pPr>
            <a:lvl4pPr marL="1828800" marR="0" lvl="3" indent="-361950" algn="l" rtl="0">
              <a:lnSpc>
                <a:spcPct val="100000"/>
              </a:lnSpc>
              <a:spcBef>
                <a:spcPts val="1700"/>
              </a:spcBef>
              <a:spcAft>
                <a:spcPts val="0"/>
              </a:spcAft>
              <a:buClr>
                <a:srgbClr val="000000"/>
              </a:buClr>
              <a:buSzPts val="2100"/>
              <a:buFont typeface="Helvetica Neue"/>
              <a:buChar char="•"/>
              <a:defRPr sz="1400" b="0" i="0" u="none" strike="noStrike" cap="none">
                <a:solidFill>
                  <a:srgbClr val="000000"/>
                </a:solidFill>
                <a:latin typeface="Helvetica Neue"/>
                <a:ea typeface="Helvetica Neue"/>
                <a:cs typeface="Helvetica Neue"/>
                <a:sym typeface="Helvetica Neue"/>
              </a:defRPr>
            </a:lvl4pPr>
            <a:lvl5pPr marL="2286000" marR="0" lvl="4" indent="-361950" algn="l" rtl="0">
              <a:lnSpc>
                <a:spcPct val="100000"/>
              </a:lnSpc>
              <a:spcBef>
                <a:spcPts val="1700"/>
              </a:spcBef>
              <a:spcAft>
                <a:spcPts val="0"/>
              </a:spcAft>
              <a:buClr>
                <a:srgbClr val="000000"/>
              </a:buClr>
              <a:buSzPts val="2100"/>
              <a:buFont typeface="Helvetica Neue"/>
              <a:buChar char="•"/>
              <a:defRPr sz="1400" b="0" i="0" u="none" strike="noStrike" cap="none">
                <a:solidFill>
                  <a:srgbClr val="000000"/>
                </a:solidFill>
                <a:latin typeface="Helvetica Neue"/>
                <a:ea typeface="Helvetica Neue"/>
                <a:cs typeface="Helvetica Neue"/>
                <a:sym typeface="Helvetica Neue"/>
              </a:defRPr>
            </a:lvl5pPr>
            <a:lvl6pPr marL="2743200" marR="0" lvl="5"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L="3200400" marR="0" lvl="6"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L="3657600" marR="0" lvl="7"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L="4114800" marR="0" lvl="8"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92" name="Shape 92"/>
          <p:cNvSpPr txBox="1">
            <a:spLocks noGrp="1"/>
          </p:cNvSpPr>
          <p:nvPr>
            <p:ph type="sldNum" idx="12"/>
          </p:nvPr>
        </p:nvSpPr>
        <p:spPr>
          <a:xfrm>
            <a:off x="4482789" y="4902398"/>
            <a:ext cx="174851" cy="177404"/>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93"/>
        <p:cNvGrpSpPr/>
        <p:nvPr/>
      </p:nvGrpSpPr>
      <p:grpSpPr>
        <a:xfrm>
          <a:off x="0" y="0"/>
          <a:ext cx="0" cy="0"/>
          <a:chOff x="0" y="0"/>
          <a:chExt cx="0" cy="0"/>
        </a:xfrm>
      </p:grpSpPr>
      <p:sp>
        <p:nvSpPr>
          <p:cNvPr id="94" name="Shape 94"/>
          <p:cNvSpPr>
            <a:spLocks noGrp="1"/>
          </p:cNvSpPr>
          <p:nvPr>
            <p:ph type="pic" idx="2"/>
          </p:nvPr>
        </p:nvSpPr>
        <p:spPr>
          <a:xfrm>
            <a:off x="4692550" y="2685607"/>
            <a:ext cx="2451679" cy="1733687"/>
          </a:xfrm>
          <a:prstGeom prst="rect">
            <a:avLst/>
          </a:prstGeom>
          <a:noFill/>
          <a:ln>
            <a:noFill/>
          </a:ln>
        </p:spPr>
        <p:txBody>
          <a:bodyPr spcFirstLastPara="1" wrap="square" lIns="34275" tIns="34275" rIns="34275" bIns="34275" anchor="t" anchorCtr="0"/>
          <a:lstStyle>
            <a:lvl1pPr marR="0" lvl="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R="0" lvl="1"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R="0" lvl="2"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R="0" lvl="3"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R="0" lvl="4"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R="0" lvl="5"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R="0" lvl="6"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R="0" lvl="7"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R="0" lvl="8"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95" name="Shape 95"/>
          <p:cNvSpPr>
            <a:spLocks noGrp="1"/>
          </p:cNvSpPr>
          <p:nvPr>
            <p:ph type="pic" idx="3"/>
          </p:nvPr>
        </p:nvSpPr>
        <p:spPr>
          <a:xfrm>
            <a:off x="4692446" y="724166"/>
            <a:ext cx="2451870" cy="1733822"/>
          </a:xfrm>
          <a:prstGeom prst="rect">
            <a:avLst/>
          </a:prstGeom>
          <a:noFill/>
          <a:ln>
            <a:noFill/>
          </a:ln>
        </p:spPr>
        <p:txBody>
          <a:bodyPr spcFirstLastPara="1" wrap="square" lIns="34275" tIns="34275" rIns="34275" bIns="34275" anchor="t" anchorCtr="0"/>
          <a:lstStyle>
            <a:lvl1pPr marR="0" lvl="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R="0" lvl="1"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R="0" lvl="2"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R="0" lvl="3"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R="0" lvl="4"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R="0" lvl="5"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R="0" lvl="6"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R="0" lvl="7"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R="0" lvl="8"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96" name="Shape 96"/>
          <p:cNvSpPr>
            <a:spLocks noGrp="1"/>
          </p:cNvSpPr>
          <p:nvPr>
            <p:ph type="pic" idx="4"/>
          </p:nvPr>
        </p:nvSpPr>
        <p:spPr>
          <a:xfrm>
            <a:off x="1820024" y="720060"/>
            <a:ext cx="2476787" cy="3703386"/>
          </a:xfrm>
          <a:prstGeom prst="rect">
            <a:avLst/>
          </a:prstGeom>
          <a:noFill/>
          <a:ln>
            <a:noFill/>
          </a:ln>
        </p:spPr>
        <p:txBody>
          <a:bodyPr spcFirstLastPara="1" wrap="square" lIns="34275" tIns="34275" rIns="34275" bIns="34275" anchor="t" anchorCtr="0"/>
          <a:lstStyle>
            <a:lvl1pPr marR="0" lvl="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R="0" lvl="1"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R="0" lvl="2"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R="0" lvl="3"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R="0" lvl="4"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R="0" lvl="5"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R="0" lvl="6"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R="0" lvl="7"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R="0" lvl="8"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97" name="Shape 97"/>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1812726" y="3355330"/>
            <a:ext cx="5518547" cy="242888"/>
          </a:xfrm>
          <a:prstGeom prst="rect">
            <a:avLst/>
          </a:prstGeom>
          <a:noFill/>
          <a:ln>
            <a:noFill/>
          </a:ln>
        </p:spPr>
        <p:txBody>
          <a:bodyPr spcFirstLastPara="1" wrap="square" lIns="34275" tIns="34275" rIns="34275" bIns="34275" anchor="t" anchorCtr="0"/>
          <a:lstStyle>
            <a:lvl1pPr marL="457200" marR="0" lvl="0" indent="-228600" algn="ctr" rtl="0">
              <a:lnSpc>
                <a:spcPct val="100000"/>
              </a:lnSpc>
              <a:spcBef>
                <a:spcPts val="0"/>
              </a:spcBef>
              <a:spcAft>
                <a:spcPts val="0"/>
              </a:spcAft>
              <a:buClr>
                <a:srgbClr val="000000"/>
              </a:buClr>
              <a:buSzPts val="1200"/>
              <a:buFont typeface="Helvetica Neue"/>
              <a:buNone/>
              <a:defRPr sz="1200" b="0" i="1" u="none" strike="noStrike" cap="none">
                <a:solidFill>
                  <a:srgbClr val="000000"/>
                </a:solidFill>
                <a:latin typeface="Helvetica Neue"/>
                <a:ea typeface="Helvetica Neue"/>
                <a:cs typeface="Helvetica Neue"/>
                <a:sym typeface="Helvetica Neue"/>
              </a:defRPr>
            </a:lvl1pPr>
            <a:lvl2pPr marL="914400" marR="0" lvl="1"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L="1371600" marR="0" lvl="2"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L="1828800" marR="0" lvl="3"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L="2286000" marR="0" lvl="4"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L="2743200" marR="0" lvl="5"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L="3200400" marR="0" lvl="6"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L="3657600" marR="0" lvl="7"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L="4114800" marR="0" lvl="8"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100" name="Shape 100"/>
          <p:cNvSpPr txBox="1">
            <a:spLocks noGrp="1"/>
          </p:cNvSpPr>
          <p:nvPr>
            <p:ph type="body" idx="2"/>
          </p:nvPr>
        </p:nvSpPr>
        <p:spPr>
          <a:xfrm>
            <a:off x="1812726" y="2249091"/>
            <a:ext cx="5518547" cy="323850"/>
          </a:xfrm>
          <a:prstGeom prst="rect">
            <a:avLst/>
          </a:prstGeom>
          <a:noFill/>
          <a:ln>
            <a:noFill/>
          </a:ln>
        </p:spPr>
        <p:txBody>
          <a:bodyPr spcFirstLastPara="1" wrap="square" lIns="34275" tIns="34275" rIns="34275" bIns="34275" anchor="ctr" anchorCtr="0"/>
          <a:lstStyle>
            <a:lvl1pPr marL="457200" marR="0" lvl="0" indent="-228600" algn="ctr" rtl="0">
              <a:lnSpc>
                <a:spcPct val="100000"/>
              </a:lnSpc>
              <a:spcBef>
                <a:spcPts val="0"/>
              </a:spcBef>
              <a:spcAft>
                <a:spcPts val="0"/>
              </a:spcAft>
              <a:buClr>
                <a:srgbClr val="000000"/>
              </a:buClr>
              <a:buSzPts val="1700"/>
              <a:buFont typeface="Helvetica Neue"/>
              <a:buNone/>
              <a:defRPr sz="1700" b="0" i="0" u="none" strike="noStrike" cap="none">
                <a:solidFill>
                  <a:srgbClr val="000000"/>
                </a:solidFill>
                <a:latin typeface="Helvetica Neue"/>
                <a:ea typeface="Helvetica Neue"/>
                <a:cs typeface="Helvetica Neue"/>
                <a:sym typeface="Helvetica Neue"/>
              </a:defRPr>
            </a:lvl1pPr>
            <a:lvl2pPr marL="914400" marR="0" lvl="1"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L="1371600" marR="0" lvl="2"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L="1828800" marR="0" lvl="3"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L="2286000" marR="0" lvl="4"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L="2743200" marR="0" lvl="5"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L="3200400" marR="0" lvl="6"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L="3657600" marR="0" lvl="7"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L="4114800" marR="0" lvl="8"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101" name="Shape 101"/>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hoto">
  <p:cSld name="Photo">
    <p:spTree>
      <p:nvGrpSpPr>
        <p:cNvPr id="1" name="Shape 102"/>
        <p:cNvGrpSpPr/>
        <p:nvPr/>
      </p:nvGrpSpPr>
      <p:grpSpPr>
        <a:xfrm>
          <a:off x="0" y="0"/>
          <a:ext cx="0" cy="0"/>
          <a:chOff x="0" y="0"/>
          <a:chExt cx="0" cy="0"/>
        </a:xfrm>
      </p:grpSpPr>
      <p:sp>
        <p:nvSpPr>
          <p:cNvPr id="103" name="Shape 103"/>
          <p:cNvSpPr>
            <a:spLocks noGrp="1"/>
          </p:cNvSpPr>
          <p:nvPr>
            <p:ph type="pic" idx="2"/>
          </p:nvPr>
        </p:nvSpPr>
        <p:spPr>
          <a:xfrm>
            <a:off x="1143000" y="0"/>
            <a:ext cx="6858000" cy="5143500"/>
          </a:xfrm>
          <a:prstGeom prst="rect">
            <a:avLst/>
          </a:prstGeom>
          <a:noFill/>
          <a:ln>
            <a:noFill/>
          </a:ln>
        </p:spPr>
        <p:txBody>
          <a:bodyPr spcFirstLastPara="1" wrap="square" lIns="34275" tIns="34275" rIns="34275" bIns="34275" anchor="t" anchorCtr="0"/>
          <a:lstStyle>
            <a:lvl1pPr marR="0" lvl="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R="0" lvl="1"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R="0" lvl="2"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R="0" lvl="3"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R="0" lvl="4"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R="0" lvl="5"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R="0" lvl="6"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R="0" lvl="7"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R="0" lvl="8"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104" name="Shape 104"/>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5"/>
        <p:cNvGrpSpPr/>
        <p:nvPr/>
      </p:nvGrpSpPr>
      <p:grpSpPr>
        <a:xfrm>
          <a:off x="0" y="0"/>
          <a:ext cx="0" cy="0"/>
          <a:chOff x="0" y="0"/>
          <a:chExt cx="0" cy="0"/>
        </a:xfrm>
      </p:grpSpPr>
      <p:sp>
        <p:nvSpPr>
          <p:cNvPr id="106" name="Shape 106"/>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1645295" y="133945"/>
            <a:ext cx="5853410" cy="1138536"/>
          </a:xfrm>
          <a:prstGeom prst="rect">
            <a:avLst/>
          </a:prstGeom>
          <a:noFill/>
          <a:ln>
            <a:noFill/>
          </a:ln>
        </p:spPr>
        <p:txBody>
          <a:bodyPr spcFirstLastPara="1" wrap="square" lIns="34275" tIns="34275" rIns="34275" bIns="34275" anchor="ctr" anchorCtr="0"/>
          <a:lstStyle>
            <a:lvl1pPr marR="0" lvl="0"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1pPr>
            <a:lvl2pPr marR="0" lvl="1"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2pPr>
            <a:lvl3pPr marR="0" lvl="2"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3pPr>
            <a:lvl4pPr marR="0" lvl="3"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4pPr>
            <a:lvl5pPr marR="0" lvl="4"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5pPr>
            <a:lvl6pPr marR="0" lvl="5"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6pPr>
            <a:lvl7pPr marR="0" lvl="6"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7pPr>
            <a:lvl8pPr marR="0" lvl="7"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8pPr>
            <a:lvl9pPr marR="0" lvl="8" algn="ctr" rtl="0">
              <a:lnSpc>
                <a:spcPct val="100000"/>
              </a:lnSpc>
              <a:spcBef>
                <a:spcPts val="0"/>
              </a:spcBef>
              <a:spcAft>
                <a:spcPts val="0"/>
              </a:spcAft>
              <a:buClr>
                <a:srgbClr val="000000"/>
              </a:buClr>
              <a:buSzPts val="2000"/>
              <a:buFont typeface="Roboto Slab"/>
              <a:buNone/>
              <a:defRPr sz="2000" b="1" i="0" u="none" strike="noStrike" cap="none">
                <a:solidFill>
                  <a:srgbClr val="000000"/>
                </a:solidFill>
                <a:latin typeface="Roboto Slab"/>
                <a:ea typeface="Roboto Slab"/>
                <a:cs typeface="Roboto Slab"/>
                <a:sym typeface="Roboto Slab"/>
              </a:defRPr>
            </a:lvl9pPr>
          </a:lstStyle>
          <a:p>
            <a:endParaRPr/>
          </a:p>
        </p:txBody>
      </p:sp>
      <p:pic>
        <p:nvPicPr>
          <p:cNvPr id="52" name="Shape 52" descr="Mindshare Identity asset-08.ai"/>
          <p:cNvPicPr preferRelativeResize="0"/>
          <p:nvPr/>
        </p:nvPicPr>
        <p:blipFill rotWithShape="1">
          <a:blip r:embed="rId14">
            <a:alphaModFix/>
          </a:blip>
          <a:srcRect/>
          <a:stretch/>
        </p:blipFill>
        <p:spPr>
          <a:xfrm>
            <a:off x="7540096" y="4879965"/>
            <a:ext cx="1483954" cy="141042"/>
          </a:xfrm>
          <a:prstGeom prst="rect">
            <a:avLst/>
          </a:prstGeom>
          <a:noFill/>
          <a:ln>
            <a:noFill/>
          </a:ln>
        </p:spPr>
      </p:pic>
      <p:cxnSp>
        <p:nvCxnSpPr>
          <p:cNvPr id="53" name="Shape 53"/>
          <p:cNvCxnSpPr/>
          <p:nvPr/>
        </p:nvCxnSpPr>
        <p:spPr>
          <a:xfrm>
            <a:off x="4027546" y="4813845"/>
            <a:ext cx="5117129" cy="0"/>
          </a:xfrm>
          <a:prstGeom prst="straightConnector1">
            <a:avLst/>
          </a:prstGeom>
          <a:noFill/>
          <a:ln w="63500" cap="flat" cmpd="sng">
            <a:solidFill>
              <a:srgbClr val="FFCE00"/>
            </a:solidFill>
            <a:prstDash val="solid"/>
            <a:miter lim="400000"/>
            <a:headEnd type="none" w="sm" len="sm"/>
            <a:tailEnd type="none" w="sm" len="sm"/>
          </a:ln>
          <a:effectLst>
            <a:reflection stA="50000" endPos="40000" sy="-100000" algn="bl" rotWithShape="0"/>
          </a:effectLst>
        </p:spPr>
      </p:cxnSp>
      <p:cxnSp>
        <p:nvCxnSpPr>
          <p:cNvPr id="54" name="Shape 54"/>
          <p:cNvCxnSpPr/>
          <p:nvPr/>
        </p:nvCxnSpPr>
        <p:spPr>
          <a:xfrm>
            <a:off x="3190388" y="4787057"/>
            <a:ext cx="5117129" cy="0"/>
          </a:xfrm>
          <a:prstGeom prst="straightConnector1">
            <a:avLst/>
          </a:prstGeom>
          <a:noFill/>
          <a:ln w="63500" cap="flat" cmpd="sng">
            <a:solidFill>
              <a:srgbClr val="E1E9D5"/>
            </a:solidFill>
            <a:prstDash val="solid"/>
            <a:miter lim="400000"/>
            <a:headEnd type="none" w="sm" len="sm"/>
            <a:tailEnd type="none" w="sm" len="sm"/>
          </a:ln>
          <a:effectLst>
            <a:reflection stA="50000" endPos="40000" sy="-100000" algn="bl" rotWithShape="0"/>
          </a:effectLst>
        </p:spPr>
      </p:cxnSp>
      <p:sp>
        <p:nvSpPr>
          <p:cNvPr id="55" name="Shape 55"/>
          <p:cNvSpPr txBox="1">
            <a:spLocks noGrp="1"/>
          </p:cNvSpPr>
          <p:nvPr>
            <p:ph type="body" idx="1"/>
          </p:nvPr>
        </p:nvSpPr>
        <p:spPr>
          <a:xfrm>
            <a:off x="1645295" y="1366242"/>
            <a:ext cx="5853410" cy="3315147"/>
          </a:xfrm>
          <a:prstGeom prst="rect">
            <a:avLst/>
          </a:prstGeom>
          <a:noFill/>
          <a:ln>
            <a:noFill/>
          </a:ln>
        </p:spPr>
        <p:txBody>
          <a:bodyPr spcFirstLastPara="1" wrap="square" lIns="34275" tIns="34275" rIns="34275" bIns="34275" anchor="ctr" anchorCtr="0"/>
          <a:lstStyle>
            <a:lvl1pPr marL="457200" marR="0" lvl="0"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1pPr>
            <a:lvl2pPr marL="914400" marR="0" lvl="1"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2pPr>
            <a:lvl3pPr marL="1371600" marR="0" lvl="2"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3pPr>
            <a:lvl4pPr marL="1828800" marR="0" lvl="3"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4pPr>
            <a:lvl5pPr marL="2286000" marR="0" lvl="4"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5pPr>
            <a:lvl6pPr marL="2743200" marR="0" lvl="5"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6pPr>
            <a:lvl7pPr marL="3200400" marR="0" lvl="6"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7pPr>
            <a:lvl8pPr marL="3657600" marR="0" lvl="7"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8pPr>
            <a:lvl9pPr marL="4114800" marR="0" lvl="8" indent="-336550" algn="ctr" rtl="0">
              <a:lnSpc>
                <a:spcPct val="100000"/>
              </a:lnSpc>
              <a:spcBef>
                <a:spcPts val="2200"/>
              </a:spcBef>
              <a:spcAft>
                <a:spcPts val="0"/>
              </a:spcAft>
              <a:buClr>
                <a:srgbClr val="507FC6"/>
              </a:buClr>
              <a:buSzPts val="1700"/>
              <a:buFont typeface="Roboto Slab"/>
              <a:buChar char="•"/>
              <a:defRPr sz="1200" b="1" i="0" u="none" strike="noStrike" cap="none">
                <a:solidFill>
                  <a:srgbClr val="507FC6"/>
                </a:solidFill>
                <a:latin typeface="Roboto Slab"/>
                <a:ea typeface="Roboto Slab"/>
                <a:cs typeface="Roboto Slab"/>
                <a:sym typeface="Roboto Slab"/>
              </a:defRPr>
            </a:lvl9pPr>
          </a:lstStyle>
          <a:p>
            <a:endParaRPr/>
          </a:p>
        </p:txBody>
      </p:sp>
      <p:sp>
        <p:nvSpPr>
          <p:cNvPr id="56" name="Shape 56"/>
          <p:cNvSpPr txBox="1">
            <a:spLocks noGrp="1"/>
          </p:cNvSpPr>
          <p:nvPr>
            <p:ph type="sldNum" idx="12"/>
          </p:nvPr>
        </p:nvSpPr>
        <p:spPr>
          <a:xfrm>
            <a:off x="4482789" y="4902398"/>
            <a:ext cx="174851" cy="179127"/>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
              <a:t>‹#›</a:t>
            </a:fld>
            <a:endParaRPr sz="5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album/5004430"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mailto:lynn@pkpublicrelaations.com"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a:t>
            </a:fld>
            <a:endParaRPr/>
          </a:p>
        </p:txBody>
      </p:sp>
      <p:pic>
        <p:nvPicPr>
          <p:cNvPr id="113" name="Shape 113"/>
          <p:cNvPicPr preferRelativeResize="0"/>
          <p:nvPr/>
        </p:nvPicPr>
        <p:blipFill>
          <a:blip r:embed="rId3">
            <a:alphaModFix/>
          </a:blip>
          <a:stretch>
            <a:fillRect/>
          </a:stretch>
        </p:blipFill>
        <p:spPr>
          <a:xfrm>
            <a:off x="3975175" y="603537"/>
            <a:ext cx="2581525" cy="1290750"/>
          </a:xfrm>
          <a:prstGeom prst="rect">
            <a:avLst/>
          </a:prstGeom>
          <a:noFill/>
          <a:ln>
            <a:noFill/>
          </a:ln>
        </p:spPr>
      </p:pic>
      <p:pic>
        <p:nvPicPr>
          <p:cNvPr id="114" name="Shape 114"/>
          <p:cNvPicPr preferRelativeResize="0"/>
          <p:nvPr/>
        </p:nvPicPr>
        <p:blipFill>
          <a:blip r:embed="rId4">
            <a:alphaModFix/>
          </a:blip>
          <a:stretch>
            <a:fillRect/>
          </a:stretch>
        </p:blipFill>
        <p:spPr>
          <a:xfrm>
            <a:off x="2662088" y="2119324"/>
            <a:ext cx="3771900" cy="904875"/>
          </a:xfrm>
          <a:prstGeom prst="rect">
            <a:avLst/>
          </a:prstGeom>
          <a:noFill/>
          <a:ln>
            <a:noFill/>
          </a:ln>
        </p:spPr>
      </p:pic>
      <p:pic>
        <p:nvPicPr>
          <p:cNvPr id="115" name="Shape 115"/>
          <p:cNvPicPr preferRelativeResize="0"/>
          <p:nvPr/>
        </p:nvPicPr>
        <p:blipFill>
          <a:blip r:embed="rId5">
            <a:alphaModFix/>
          </a:blip>
          <a:stretch>
            <a:fillRect/>
          </a:stretch>
        </p:blipFill>
        <p:spPr>
          <a:xfrm>
            <a:off x="3837188" y="3249186"/>
            <a:ext cx="2857500" cy="304800"/>
          </a:xfrm>
          <a:prstGeom prst="rect">
            <a:avLst/>
          </a:prstGeom>
          <a:noFill/>
          <a:ln>
            <a:noFill/>
          </a:ln>
        </p:spPr>
      </p:pic>
      <p:sp>
        <p:nvSpPr>
          <p:cNvPr id="116" name="Shape 116"/>
          <p:cNvSpPr txBox="1"/>
          <p:nvPr/>
        </p:nvSpPr>
        <p:spPr>
          <a:xfrm>
            <a:off x="535675" y="2845175"/>
            <a:ext cx="3000000" cy="30000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b="1">
                <a:solidFill>
                  <a:srgbClr val="E17242"/>
                </a:solidFill>
                <a:latin typeface="Lato"/>
                <a:ea typeface="Lato"/>
                <a:cs typeface="Lato"/>
                <a:sym typeface="Lato"/>
              </a:rPr>
              <a:t>OSAP RECIPIENT MEETING</a:t>
            </a:r>
            <a:endParaRPr b="1">
              <a:solidFill>
                <a:srgbClr val="E17242"/>
              </a:solidFill>
              <a:latin typeface="Lato"/>
              <a:ea typeface="Lato"/>
              <a:cs typeface="Lato"/>
              <a:sym typeface="Lato"/>
            </a:endParaRPr>
          </a:p>
          <a:p>
            <a:pPr marL="0" lvl="0" indent="0" rtl="0">
              <a:spcBef>
                <a:spcPts val="0"/>
              </a:spcBef>
              <a:spcAft>
                <a:spcPts val="0"/>
              </a:spcAft>
              <a:buNone/>
            </a:pPr>
            <a:r>
              <a:rPr lang="en" b="1">
                <a:solidFill>
                  <a:srgbClr val="E17242"/>
                </a:solidFill>
                <a:latin typeface="Lato"/>
                <a:ea typeface="Lato"/>
                <a:cs typeface="Lato"/>
                <a:sym typeface="Lato"/>
              </a:rPr>
              <a:t>February 27, 2018</a:t>
            </a:r>
            <a:endParaRPr b="1">
              <a:solidFill>
                <a:srgbClr val="E17242"/>
              </a:solidFill>
              <a:latin typeface="Lato"/>
              <a:ea typeface="Lato"/>
              <a:cs typeface="Lato"/>
              <a:sym typeface="Lato"/>
            </a:endParaRPr>
          </a:p>
        </p:txBody>
      </p:sp>
      <p:pic>
        <p:nvPicPr>
          <p:cNvPr id="8" name="Shape 160"/>
          <p:cNvPicPr preferRelativeResize="0"/>
          <p:nvPr/>
        </p:nvPicPr>
        <p:blipFill>
          <a:blip r:embed="rId6">
            <a:alphaModFix/>
          </a:blip>
          <a:stretch>
            <a:fillRect/>
          </a:stretch>
        </p:blipFill>
        <p:spPr>
          <a:xfrm>
            <a:off x="1201479" y="311525"/>
            <a:ext cx="2445488" cy="1582762"/>
          </a:xfrm>
          <a:prstGeom prst="rect">
            <a:avLst/>
          </a:prstGeom>
          <a:noFill/>
          <a:ln>
            <a:noFill/>
          </a:ln>
        </p:spPr>
      </p:pic>
      <p:pic>
        <p:nvPicPr>
          <p:cNvPr id="9" name="Shape 126"/>
          <p:cNvPicPr preferRelativeResize="0"/>
          <p:nvPr/>
        </p:nvPicPr>
        <p:blipFill rotWithShape="1">
          <a:blip r:embed="rId7">
            <a:alphaModFix/>
          </a:blip>
          <a:srcRect t="25585" b="19826"/>
          <a:stretch/>
        </p:blipFill>
        <p:spPr>
          <a:xfrm>
            <a:off x="6814811" y="2344313"/>
            <a:ext cx="1657647" cy="9048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pic>
        <p:nvPicPr>
          <p:cNvPr id="199" name="Shape 199" descr="Screen Shot 2016-12-13 at 11.29.46 AM.png"/>
          <p:cNvPicPr preferRelativeResize="0"/>
          <p:nvPr/>
        </p:nvPicPr>
        <p:blipFill rotWithShape="1">
          <a:blip r:embed="rId3">
            <a:alphaModFix/>
          </a:blip>
          <a:srcRect/>
          <a:stretch/>
        </p:blipFill>
        <p:spPr>
          <a:xfrm>
            <a:off x="261350" y="299850"/>
            <a:ext cx="3253800" cy="3736500"/>
          </a:xfrm>
          <a:prstGeom prst="rect">
            <a:avLst/>
          </a:prstGeom>
          <a:noFill/>
          <a:ln>
            <a:noFill/>
          </a:ln>
        </p:spPr>
      </p:pic>
      <p:pic>
        <p:nvPicPr>
          <p:cNvPr id="200" name="Shape 200" descr="Screen Shot 2016-12-13 at 11.30.00 AM.png"/>
          <p:cNvPicPr preferRelativeResize="0"/>
          <p:nvPr/>
        </p:nvPicPr>
        <p:blipFill rotWithShape="1">
          <a:blip r:embed="rId4">
            <a:alphaModFix/>
          </a:blip>
          <a:srcRect/>
          <a:stretch/>
        </p:blipFill>
        <p:spPr>
          <a:xfrm>
            <a:off x="4765500" y="632475"/>
            <a:ext cx="3090900" cy="3463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pic>
        <p:nvPicPr>
          <p:cNvPr id="206" name="Shape 206"/>
          <p:cNvPicPr preferRelativeResize="0"/>
          <p:nvPr/>
        </p:nvPicPr>
        <p:blipFill>
          <a:blip r:embed="rId3">
            <a:alphaModFix/>
          </a:blip>
          <a:stretch>
            <a:fillRect/>
          </a:stretch>
        </p:blipFill>
        <p:spPr>
          <a:xfrm>
            <a:off x="770600" y="96700"/>
            <a:ext cx="6986200" cy="2737925"/>
          </a:xfrm>
          <a:prstGeom prst="rect">
            <a:avLst/>
          </a:prstGeom>
          <a:noFill/>
          <a:ln>
            <a:noFill/>
          </a:ln>
        </p:spPr>
      </p:pic>
      <p:pic>
        <p:nvPicPr>
          <p:cNvPr id="207" name="Shape 207"/>
          <p:cNvPicPr preferRelativeResize="0"/>
          <p:nvPr/>
        </p:nvPicPr>
        <p:blipFill>
          <a:blip r:embed="rId4">
            <a:alphaModFix/>
          </a:blip>
          <a:stretch>
            <a:fillRect/>
          </a:stretch>
        </p:blipFill>
        <p:spPr>
          <a:xfrm>
            <a:off x="1671611" y="3329112"/>
            <a:ext cx="1500763" cy="1159213"/>
          </a:xfrm>
          <a:prstGeom prst="rect">
            <a:avLst/>
          </a:prstGeom>
          <a:noFill/>
          <a:ln>
            <a:noFill/>
          </a:ln>
        </p:spPr>
      </p:pic>
      <p:pic>
        <p:nvPicPr>
          <p:cNvPr id="208" name="Shape 208"/>
          <p:cNvPicPr preferRelativeResize="0"/>
          <p:nvPr/>
        </p:nvPicPr>
        <p:blipFill>
          <a:blip r:embed="rId5">
            <a:alphaModFix/>
          </a:blip>
          <a:stretch>
            <a:fillRect/>
          </a:stretch>
        </p:blipFill>
        <p:spPr>
          <a:xfrm>
            <a:off x="3172372" y="3329088"/>
            <a:ext cx="1399300" cy="1080826"/>
          </a:xfrm>
          <a:prstGeom prst="rect">
            <a:avLst/>
          </a:prstGeom>
          <a:noFill/>
          <a:ln>
            <a:noFill/>
          </a:ln>
        </p:spPr>
      </p:pic>
      <p:pic>
        <p:nvPicPr>
          <p:cNvPr id="209" name="Shape 209"/>
          <p:cNvPicPr preferRelativeResize="0"/>
          <p:nvPr/>
        </p:nvPicPr>
        <p:blipFill>
          <a:blip r:embed="rId6">
            <a:alphaModFix/>
          </a:blip>
          <a:stretch>
            <a:fillRect/>
          </a:stretch>
        </p:blipFill>
        <p:spPr>
          <a:xfrm>
            <a:off x="5115650" y="3054350"/>
            <a:ext cx="1233550" cy="16303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pic>
        <p:nvPicPr>
          <p:cNvPr id="215" name="Shape 215"/>
          <p:cNvPicPr preferRelativeResize="0"/>
          <p:nvPr/>
        </p:nvPicPr>
        <p:blipFill>
          <a:blip r:embed="rId3">
            <a:alphaModFix/>
          </a:blip>
          <a:stretch>
            <a:fillRect/>
          </a:stretch>
        </p:blipFill>
        <p:spPr>
          <a:xfrm>
            <a:off x="1910750" y="639625"/>
            <a:ext cx="5237499" cy="2093875"/>
          </a:xfrm>
          <a:prstGeom prst="rect">
            <a:avLst/>
          </a:prstGeom>
          <a:noFill/>
          <a:ln>
            <a:noFill/>
          </a:ln>
        </p:spPr>
      </p:pic>
      <p:pic>
        <p:nvPicPr>
          <p:cNvPr id="216" name="Shape 216"/>
          <p:cNvPicPr preferRelativeResize="0"/>
          <p:nvPr/>
        </p:nvPicPr>
        <p:blipFill>
          <a:blip r:embed="rId4">
            <a:alphaModFix/>
          </a:blip>
          <a:stretch>
            <a:fillRect/>
          </a:stretch>
        </p:blipFill>
        <p:spPr>
          <a:xfrm>
            <a:off x="1910738" y="2626975"/>
            <a:ext cx="5322524" cy="2127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pic>
        <p:nvPicPr>
          <p:cNvPr id="222" name="Shape 222"/>
          <p:cNvPicPr preferRelativeResize="0"/>
          <p:nvPr/>
        </p:nvPicPr>
        <p:blipFill>
          <a:blip r:embed="rId3">
            <a:alphaModFix/>
          </a:blip>
          <a:stretch>
            <a:fillRect/>
          </a:stretch>
        </p:blipFill>
        <p:spPr>
          <a:xfrm>
            <a:off x="152400" y="152400"/>
            <a:ext cx="3804531" cy="4838699"/>
          </a:xfrm>
          <a:prstGeom prst="rect">
            <a:avLst/>
          </a:prstGeom>
          <a:noFill/>
          <a:ln>
            <a:noFill/>
          </a:ln>
        </p:spPr>
      </p:pic>
      <p:pic>
        <p:nvPicPr>
          <p:cNvPr id="223" name="Shape 223"/>
          <p:cNvPicPr preferRelativeResize="0"/>
          <p:nvPr/>
        </p:nvPicPr>
        <p:blipFill>
          <a:blip r:embed="rId4">
            <a:alphaModFix/>
          </a:blip>
          <a:stretch>
            <a:fillRect/>
          </a:stretch>
        </p:blipFill>
        <p:spPr>
          <a:xfrm>
            <a:off x="4109331" y="152400"/>
            <a:ext cx="3804531" cy="4838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6AA84F"/>
                </a:solidFill>
              </a:rPr>
              <a:t>Samples of Resources Available</a:t>
            </a:r>
            <a:endParaRPr b="1">
              <a:solidFill>
                <a:srgbClr val="6AA84F"/>
              </a:solidFill>
            </a:endParaRPr>
          </a:p>
        </p:txBody>
      </p:sp>
      <p:sp>
        <p:nvSpPr>
          <p:cNvPr id="229" name="Shape 229"/>
          <p:cNvSpPr txBox="1">
            <a:spLocks noGrp="1"/>
          </p:cNvSpPr>
          <p:nvPr>
            <p:ph type="body" idx="1"/>
          </p:nvPr>
        </p:nvSpPr>
        <p:spPr>
          <a:xfrm>
            <a:off x="311700" y="1152475"/>
            <a:ext cx="8520600" cy="39042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1400" b="1">
                <a:solidFill>
                  <a:schemeClr val="dk1"/>
                </a:solidFill>
              </a:rPr>
              <a:t>:</a:t>
            </a:r>
            <a:r>
              <a:rPr lang="en" sz="1400" b="1">
                <a:solidFill>
                  <a:srgbClr val="F35F26"/>
                </a:solidFill>
                <a:latin typeface="Lato"/>
                <a:ea typeface="Lato"/>
                <a:cs typeface="Lato"/>
                <a:sym typeface="Lato"/>
              </a:rPr>
              <a:t>30 PSA </a:t>
            </a:r>
            <a:endParaRPr sz="1400" b="1">
              <a:solidFill>
                <a:srgbClr val="F35F26"/>
              </a:solidFill>
              <a:latin typeface="Lato"/>
              <a:ea typeface="Lato"/>
              <a:cs typeface="Lato"/>
              <a:sym typeface="Lato"/>
            </a:endParaRPr>
          </a:p>
          <a:p>
            <a:pPr marL="0" lvl="0" indent="0" rtl="0">
              <a:lnSpc>
                <a:spcPct val="100000"/>
              </a:lnSpc>
              <a:spcBef>
                <a:spcPts val="0"/>
              </a:spcBef>
              <a:spcAft>
                <a:spcPts val="0"/>
              </a:spcAft>
              <a:buClr>
                <a:schemeClr val="dk1"/>
              </a:buClr>
              <a:buSzPts val="1100"/>
              <a:buFont typeface="Arial"/>
              <a:buNone/>
            </a:pPr>
            <a:r>
              <a:rPr lang="en" sz="2400">
                <a:solidFill>
                  <a:schemeClr val="dk1"/>
                </a:solidFill>
                <a:latin typeface="Lato"/>
                <a:ea typeface="Lato"/>
                <a:cs typeface="Lato"/>
                <a:sym typeface="Lato"/>
              </a:rPr>
              <a:t>Here’s a dose of reality. More people die from prescription painkiller overdoses than all other drugs and one in four people become addicted to prescription opioid painkillers. Take your painkillers only as prescribed by your medical provider. Don’t share your pain meds with anyone and don’t take someone else’s. Lock them up. Keep track of the number of pills. Safely get rid of expired and unused pain meds. Remember, the risks of overdose and death increase when prescription opioids are combined with other drugs or alcohol. DoseOfRealityNM.com</a:t>
            </a:r>
            <a:endParaRPr sz="2400">
              <a:solidFill>
                <a:schemeClr val="dk1"/>
              </a:solidFill>
              <a:latin typeface="Lato"/>
              <a:ea typeface="Lato"/>
              <a:cs typeface="Lato"/>
              <a:sym typeface="Lato"/>
            </a:endParaRPr>
          </a:p>
          <a:p>
            <a:pPr marL="0" lvl="0" indent="0" rtl="0">
              <a:lnSpc>
                <a:spcPct val="100000"/>
              </a:lnSpc>
              <a:spcBef>
                <a:spcPts val="0"/>
              </a:spcBef>
              <a:spcAft>
                <a:spcPts val="0"/>
              </a:spcAft>
              <a:buClr>
                <a:schemeClr val="dk1"/>
              </a:buClr>
              <a:buSzPts val="1100"/>
              <a:buFont typeface="Arial"/>
              <a:buNone/>
            </a:pPr>
            <a:endParaRPr sz="1100">
              <a:solidFill>
                <a:schemeClr val="dk1"/>
              </a:solidFill>
              <a:latin typeface="Lato"/>
              <a:ea typeface="Lato"/>
              <a:cs typeface="Lato"/>
              <a:sym typeface="Lato"/>
            </a:endParaRPr>
          </a:p>
          <a:p>
            <a:pPr marL="0" lvl="0" indent="0" rtl="0">
              <a:lnSpc>
                <a:spcPct val="100000"/>
              </a:lnSpc>
              <a:spcBef>
                <a:spcPts val="0"/>
              </a:spcBef>
              <a:spcAft>
                <a:spcPts val="0"/>
              </a:spcAft>
              <a:buClr>
                <a:schemeClr val="dk1"/>
              </a:buClr>
              <a:buSzPts val="1100"/>
              <a:buFont typeface="Arial"/>
              <a:buNone/>
            </a:pPr>
            <a:r>
              <a:rPr lang="en" sz="1100" u="sng">
                <a:solidFill>
                  <a:schemeClr val="accent5"/>
                </a:solidFill>
                <a:latin typeface="Lato"/>
                <a:ea typeface="Lato"/>
                <a:cs typeface="Lato"/>
                <a:sym typeface="Lato"/>
                <a:hlinkClick r:id="rId3"/>
              </a:rPr>
              <a:t>https://vimeo.com/album/5004430</a:t>
            </a:r>
            <a:endParaRPr sz="1100">
              <a:solidFill>
                <a:schemeClr val="dk1"/>
              </a:solidFill>
              <a:latin typeface="Lato"/>
              <a:ea typeface="Lato"/>
              <a:cs typeface="Lato"/>
              <a:sym typeface="Lato"/>
            </a:endParaRPr>
          </a:p>
          <a:p>
            <a:pPr marL="0" lvl="0" indent="0" rtl="0">
              <a:lnSpc>
                <a:spcPct val="100000"/>
              </a:lnSpc>
              <a:spcBef>
                <a:spcPts val="0"/>
              </a:spcBef>
              <a:spcAft>
                <a:spcPts val="0"/>
              </a:spcAft>
              <a:buClr>
                <a:schemeClr val="dk1"/>
              </a:buClr>
              <a:buSzPts val="1100"/>
              <a:buFont typeface="Arial"/>
              <a:buNone/>
            </a:pPr>
            <a:endParaRPr sz="1100">
              <a:solidFill>
                <a:schemeClr val="dk1"/>
              </a:solidFill>
              <a:latin typeface="Lato"/>
              <a:ea typeface="Lato"/>
              <a:cs typeface="Lato"/>
              <a:sym typeface="Lato"/>
            </a:endParaRPr>
          </a:p>
          <a:p>
            <a:pPr marL="0" lvl="0" indent="0">
              <a:spcBef>
                <a:spcPts val="0"/>
              </a:spcBef>
              <a:spcAft>
                <a:spcPts val="1600"/>
              </a:spcAft>
              <a:buNone/>
            </a:pPr>
            <a:endParaRPr/>
          </a:p>
        </p:txBody>
      </p:sp>
      <p:sp>
        <p:nvSpPr>
          <p:cNvPr id="230" name="Shape 2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Videos</a:t>
            </a:r>
            <a:endParaRPr/>
          </a:p>
        </p:txBody>
      </p:sp>
      <p:sp>
        <p:nvSpPr>
          <p:cNvPr id="236" name="Shape 2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237" name="Shape 2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pic>
        <p:nvPicPr>
          <p:cNvPr id="238" name="Shape 238"/>
          <p:cNvPicPr preferRelativeResize="0"/>
          <p:nvPr/>
        </p:nvPicPr>
        <p:blipFill>
          <a:blip r:embed="rId3">
            <a:alphaModFix/>
          </a:blip>
          <a:stretch>
            <a:fillRect/>
          </a:stretch>
        </p:blipFill>
        <p:spPr>
          <a:xfrm>
            <a:off x="391125" y="1275638"/>
            <a:ext cx="2381250" cy="1228725"/>
          </a:xfrm>
          <a:prstGeom prst="rect">
            <a:avLst/>
          </a:prstGeom>
          <a:noFill/>
          <a:ln>
            <a:noFill/>
          </a:ln>
        </p:spPr>
      </p:pic>
      <p:pic>
        <p:nvPicPr>
          <p:cNvPr id="239" name="Shape 239"/>
          <p:cNvPicPr preferRelativeResize="0"/>
          <p:nvPr/>
        </p:nvPicPr>
        <p:blipFill>
          <a:blip r:embed="rId4">
            <a:alphaModFix/>
          </a:blip>
          <a:stretch>
            <a:fillRect/>
          </a:stretch>
        </p:blipFill>
        <p:spPr>
          <a:xfrm>
            <a:off x="5997525" y="1294688"/>
            <a:ext cx="2381250" cy="1209675"/>
          </a:xfrm>
          <a:prstGeom prst="rect">
            <a:avLst/>
          </a:prstGeom>
          <a:noFill/>
          <a:ln>
            <a:noFill/>
          </a:ln>
        </p:spPr>
      </p:pic>
      <p:pic>
        <p:nvPicPr>
          <p:cNvPr id="240" name="Shape 240"/>
          <p:cNvPicPr preferRelativeResize="0"/>
          <p:nvPr/>
        </p:nvPicPr>
        <p:blipFill>
          <a:blip r:embed="rId5">
            <a:alphaModFix/>
          </a:blip>
          <a:stretch>
            <a:fillRect/>
          </a:stretch>
        </p:blipFill>
        <p:spPr>
          <a:xfrm>
            <a:off x="3194325" y="1344975"/>
            <a:ext cx="2381250" cy="1200150"/>
          </a:xfrm>
          <a:prstGeom prst="rect">
            <a:avLst/>
          </a:prstGeom>
          <a:noFill/>
          <a:ln>
            <a:noFill/>
          </a:ln>
        </p:spPr>
      </p:pic>
      <p:pic>
        <p:nvPicPr>
          <p:cNvPr id="241" name="Shape 241" descr="posts-desktop.png"/>
          <p:cNvPicPr preferRelativeResize="0"/>
          <p:nvPr/>
        </p:nvPicPr>
        <p:blipFill rotWithShape="1">
          <a:blip r:embed="rId6">
            <a:alphaModFix/>
          </a:blip>
          <a:srcRect/>
          <a:stretch/>
        </p:blipFill>
        <p:spPr>
          <a:xfrm>
            <a:off x="391125" y="2641200"/>
            <a:ext cx="2220325" cy="1657724"/>
          </a:xfrm>
          <a:prstGeom prst="rect">
            <a:avLst/>
          </a:prstGeom>
          <a:noFill/>
          <a:ln w="9525" cap="flat" cmpd="sng">
            <a:solidFill>
              <a:srgbClr val="000000"/>
            </a:solidFill>
            <a:prstDash val="solid"/>
            <a:miter lim="400000"/>
            <a:headEnd type="none" w="sm" len="sm"/>
            <a:tailEnd type="none" w="sm" len="sm"/>
          </a:ln>
        </p:spPr>
      </p:pic>
      <p:pic>
        <p:nvPicPr>
          <p:cNvPr id="242" name="Shape 242"/>
          <p:cNvPicPr preferRelativeResize="0"/>
          <p:nvPr/>
        </p:nvPicPr>
        <p:blipFill>
          <a:blip r:embed="rId7">
            <a:alphaModFix/>
          </a:blip>
          <a:stretch>
            <a:fillRect/>
          </a:stretch>
        </p:blipFill>
        <p:spPr>
          <a:xfrm>
            <a:off x="3165501" y="2749250"/>
            <a:ext cx="2868648" cy="1613625"/>
          </a:xfrm>
          <a:prstGeom prst="rect">
            <a:avLst/>
          </a:prstGeom>
          <a:noFill/>
          <a:ln>
            <a:noFill/>
          </a:ln>
        </p:spPr>
      </p:pic>
      <p:pic>
        <p:nvPicPr>
          <p:cNvPr id="243" name="Shape 243"/>
          <p:cNvPicPr preferRelativeResize="0"/>
          <p:nvPr/>
        </p:nvPicPr>
        <p:blipFill>
          <a:blip r:embed="rId8">
            <a:alphaModFix/>
          </a:blip>
          <a:stretch>
            <a:fillRect/>
          </a:stretch>
        </p:blipFill>
        <p:spPr>
          <a:xfrm>
            <a:off x="6205276" y="2827377"/>
            <a:ext cx="2474923" cy="13921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b="1">
                <a:solidFill>
                  <a:srgbClr val="6AA84F"/>
                </a:solidFill>
              </a:rPr>
              <a:t>A Dose of Reality</a:t>
            </a:r>
            <a:endParaRPr b="1">
              <a:solidFill>
                <a:srgbClr val="6AA84F"/>
              </a:solidFill>
            </a:endParaRPr>
          </a:p>
          <a:p>
            <a:pPr marL="0" lvl="0" indent="0" rtl="0">
              <a:spcBef>
                <a:spcPts val="0"/>
              </a:spcBef>
              <a:spcAft>
                <a:spcPts val="0"/>
              </a:spcAft>
              <a:buNone/>
            </a:pPr>
            <a:r>
              <a:rPr lang="en" b="1"/>
              <a:t>Website &amp; Social Media</a:t>
            </a:r>
            <a:endParaRPr b="1"/>
          </a:p>
        </p:txBody>
      </p:sp>
      <p:sp>
        <p:nvSpPr>
          <p:cNvPr id="249" name="Shape 2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250" name="Shape 250"/>
          <p:cNvPicPr preferRelativeResize="0"/>
          <p:nvPr/>
        </p:nvPicPr>
        <p:blipFill>
          <a:blip r:embed="rId3">
            <a:alphaModFix/>
          </a:blip>
          <a:stretch>
            <a:fillRect/>
          </a:stretch>
        </p:blipFill>
        <p:spPr>
          <a:xfrm>
            <a:off x="152400" y="3779125"/>
            <a:ext cx="2423950" cy="1211975"/>
          </a:xfrm>
          <a:prstGeom prst="rect">
            <a:avLst/>
          </a:prstGeom>
          <a:noFill/>
          <a:ln>
            <a:noFill/>
          </a:ln>
        </p:spPr>
      </p:pic>
      <p:sp>
        <p:nvSpPr>
          <p:cNvPr id="251" name="Shape 2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sp>
        <p:nvSpPr>
          <p:cNvPr id="257" name="Shape 257"/>
          <p:cNvSpPr txBox="1"/>
          <p:nvPr/>
        </p:nvSpPr>
        <p:spPr>
          <a:xfrm>
            <a:off x="0" y="0"/>
            <a:ext cx="8532300" cy="44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b="1" dirty="0" err="1">
                <a:solidFill>
                  <a:schemeClr val="accent1"/>
                </a:solidFill>
              </a:rPr>
              <a:t>www.doseofrealitynm.com</a:t>
            </a:r>
            <a:endParaRPr sz="48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pic>
        <p:nvPicPr>
          <p:cNvPr id="263" name="Shape 263"/>
          <p:cNvPicPr preferRelativeResize="0"/>
          <p:nvPr/>
        </p:nvPicPr>
        <p:blipFill>
          <a:blip r:embed="rId3">
            <a:alphaModFix/>
          </a:blip>
          <a:stretch>
            <a:fillRect/>
          </a:stretch>
        </p:blipFill>
        <p:spPr>
          <a:xfrm>
            <a:off x="757131" y="-486875"/>
            <a:ext cx="7629742" cy="57223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Website Features and Development</a:t>
            </a:r>
            <a:endParaRPr sz="500">
              <a:solidFill>
                <a:srgbClr val="F35F26"/>
              </a:solidFill>
              <a:latin typeface="Lato"/>
              <a:ea typeface="Lato"/>
              <a:cs typeface="Lato"/>
              <a:sym typeface="Lato"/>
            </a:endParaRPr>
          </a:p>
        </p:txBody>
      </p:sp>
      <p:pic>
        <p:nvPicPr>
          <p:cNvPr id="269" name="Shape 269" descr="mobile-homepage.png"/>
          <p:cNvPicPr preferRelativeResize="0"/>
          <p:nvPr/>
        </p:nvPicPr>
        <p:blipFill rotWithShape="1">
          <a:blip r:embed="rId3">
            <a:alphaModFix/>
          </a:blip>
          <a:srcRect/>
          <a:stretch/>
        </p:blipFill>
        <p:spPr>
          <a:xfrm>
            <a:off x="1741919" y="809005"/>
            <a:ext cx="1711847" cy="3101885"/>
          </a:xfrm>
          <a:prstGeom prst="rect">
            <a:avLst/>
          </a:prstGeom>
          <a:noFill/>
          <a:ln w="9525" cap="flat" cmpd="sng">
            <a:solidFill>
              <a:srgbClr val="000000"/>
            </a:solidFill>
            <a:prstDash val="solid"/>
            <a:miter lim="400000"/>
            <a:headEnd type="none" w="sm" len="sm"/>
            <a:tailEnd type="none" w="sm" len="sm"/>
          </a:ln>
        </p:spPr>
      </p:pic>
      <p:pic>
        <p:nvPicPr>
          <p:cNvPr id="270" name="Shape 270" descr="desktop-homepage.png"/>
          <p:cNvPicPr preferRelativeResize="0"/>
          <p:nvPr/>
        </p:nvPicPr>
        <p:blipFill rotWithShape="1">
          <a:blip r:embed="rId4">
            <a:alphaModFix/>
          </a:blip>
          <a:srcRect/>
          <a:stretch/>
        </p:blipFill>
        <p:spPr>
          <a:xfrm>
            <a:off x="4035413" y="1019669"/>
            <a:ext cx="3589311" cy="2680556"/>
          </a:xfrm>
          <a:prstGeom prst="rect">
            <a:avLst/>
          </a:prstGeom>
          <a:noFill/>
          <a:ln w="9525" cap="flat" cmpd="sng">
            <a:solidFill>
              <a:srgbClr val="000000"/>
            </a:solidFill>
            <a:prstDash val="solid"/>
            <a:miter lim="400000"/>
            <a:headEnd type="none" w="sm" len="sm"/>
            <a:tailEnd type="none" w="sm" len="sm"/>
          </a:ln>
        </p:spPr>
      </p:pic>
      <p:sp>
        <p:nvSpPr>
          <p:cNvPr id="271" name="Shape 271"/>
          <p:cNvSpPr txBox="1"/>
          <p:nvPr/>
        </p:nvSpPr>
        <p:spPr>
          <a:xfrm>
            <a:off x="2226762" y="3950089"/>
            <a:ext cx="742160" cy="177404"/>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800"/>
              <a:buFont typeface="Roboto Slab"/>
              <a:buNone/>
            </a:pPr>
            <a:r>
              <a:rPr lang="en" sz="800" b="1" i="0" u="none" strike="noStrike" cap="none">
                <a:solidFill>
                  <a:srgbClr val="507FC6"/>
                </a:solidFill>
                <a:latin typeface="Roboto Slab"/>
                <a:ea typeface="Roboto Slab"/>
                <a:cs typeface="Roboto Slab"/>
                <a:sym typeface="Roboto Slab"/>
              </a:rPr>
              <a:t>Mobile Version</a:t>
            </a:r>
            <a:endParaRPr sz="500"/>
          </a:p>
        </p:txBody>
      </p:sp>
      <p:sp>
        <p:nvSpPr>
          <p:cNvPr id="272" name="Shape 272"/>
          <p:cNvSpPr txBox="1"/>
          <p:nvPr/>
        </p:nvSpPr>
        <p:spPr>
          <a:xfrm>
            <a:off x="5271349" y="3950089"/>
            <a:ext cx="1117439" cy="177404"/>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800"/>
              <a:buFont typeface="Roboto Slab"/>
              <a:buNone/>
            </a:pPr>
            <a:r>
              <a:rPr lang="en" sz="800" b="1" i="0" u="none" strike="noStrike" cap="none">
                <a:solidFill>
                  <a:srgbClr val="507FC6"/>
                </a:solidFill>
                <a:latin typeface="Roboto Slab"/>
                <a:ea typeface="Roboto Slab"/>
                <a:cs typeface="Roboto Slab"/>
                <a:sym typeface="Roboto Slab"/>
              </a:rPr>
              <a:t>Desktop/Tablet Version</a:t>
            </a:r>
            <a:endParaRPr sz="500"/>
          </a:p>
        </p:txBody>
      </p:sp>
      <p:sp>
        <p:nvSpPr>
          <p:cNvPr id="273" name="Shape 273"/>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6AA84F"/>
                </a:solidFill>
              </a:rPr>
              <a:t>Introduction</a:t>
            </a:r>
            <a:endParaRPr b="1">
              <a:solidFill>
                <a:srgbClr val="6AA84F"/>
              </a:solidFill>
            </a:endParaRPr>
          </a:p>
        </p:txBody>
      </p:sp>
      <p:sp>
        <p:nvSpPr>
          <p:cNvPr id="122" name="Shape 1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t>Lynn Pitcher Komer</a:t>
            </a:r>
            <a:endParaRPr sz="1800"/>
          </a:p>
          <a:p>
            <a:pPr marL="0" lvl="0" indent="0">
              <a:spcBef>
                <a:spcPts val="1600"/>
              </a:spcBef>
              <a:spcAft>
                <a:spcPts val="0"/>
              </a:spcAft>
              <a:buNone/>
            </a:pPr>
            <a:r>
              <a:rPr lang="en" sz="1800"/>
              <a:t>PK Public Relations</a:t>
            </a:r>
            <a:endParaRPr sz="1800"/>
          </a:p>
          <a:p>
            <a:pPr marL="0" lvl="0" indent="0">
              <a:spcBef>
                <a:spcPts val="1600"/>
              </a:spcBef>
              <a:spcAft>
                <a:spcPts val="0"/>
              </a:spcAft>
              <a:buNone/>
            </a:pPr>
            <a:r>
              <a:rPr lang="en" sz="1800"/>
              <a:t>Cause Marketing</a:t>
            </a:r>
            <a:endParaRPr sz="1800"/>
          </a:p>
          <a:p>
            <a:pPr marL="0" lvl="0" indent="0">
              <a:spcBef>
                <a:spcPts val="1600"/>
              </a:spcBef>
              <a:spcAft>
                <a:spcPts val="0"/>
              </a:spcAft>
              <a:buNone/>
            </a:pPr>
            <a:r>
              <a:rPr lang="en" sz="1800"/>
              <a:t>Collaborative Approach </a:t>
            </a:r>
            <a:endParaRPr sz="1800"/>
          </a:p>
          <a:p>
            <a:pPr marL="0" lvl="0" indent="0">
              <a:spcBef>
                <a:spcPts val="1600"/>
              </a:spcBef>
              <a:spcAft>
                <a:spcPts val="1600"/>
              </a:spcAft>
              <a:buNone/>
            </a:pPr>
            <a:endParaRPr/>
          </a:p>
        </p:txBody>
      </p:sp>
      <p:sp>
        <p:nvSpPr>
          <p:cNvPr id="123" name="Shape 1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dirty="0"/>
          </a:p>
        </p:txBody>
      </p:sp>
      <p:sp>
        <p:nvSpPr>
          <p:cNvPr id="124" name="Shape 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pic>
        <p:nvPicPr>
          <p:cNvPr id="125" name="Shape 125"/>
          <p:cNvPicPr preferRelativeResize="0"/>
          <p:nvPr/>
        </p:nvPicPr>
        <p:blipFill>
          <a:blip r:embed="rId3">
            <a:alphaModFix/>
          </a:blip>
          <a:stretch>
            <a:fillRect/>
          </a:stretch>
        </p:blipFill>
        <p:spPr>
          <a:xfrm>
            <a:off x="4906038" y="2220174"/>
            <a:ext cx="3771900" cy="904875"/>
          </a:xfrm>
          <a:prstGeom prst="rect">
            <a:avLst/>
          </a:prstGeom>
          <a:noFill/>
          <a:ln>
            <a:noFill/>
          </a:ln>
        </p:spPr>
      </p:pic>
      <p:pic>
        <p:nvPicPr>
          <p:cNvPr id="126" name="Shape 126"/>
          <p:cNvPicPr preferRelativeResize="0"/>
          <p:nvPr/>
        </p:nvPicPr>
        <p:blipFill rotWithShape="1">
          <a:blip r:embed="rId4">
            <a:alphaModFix/>
          </a:blip>
          <a:srcRect t="25585" b="19826"/>
          <a:stretch/>
        </p:blipFill>
        <p:spPr>
          <a:xfrm>
            <a:off x="6296827" y="3056875"/>
            <a:ext cx="1657647" cy="904873"/>
          </a:xfrm>
          <a:prstGeom prst="rect">
            <a:avLst/>
          </a:prstGeom>
          <a:noFill/>
          <a:ln>
            <a:noFill/>
          </a:ln>
        </p:spPr>
      </p:pic>
      <p:pic>
        <p:nvPicPr>
          <p:cNvPr id="127" name="Shape 127"/>
          <p:cNvPicPr preferRelativeResize="0"/>
          <p:nvPr/>
        </p:nvPicPr>
        <p:blipFill>
          <a:blip r:embed="rId5">
            <a:alphaModFix/>
          </a:blip>
          <a:stretch>
            <a:fillRect/>
          </a:stretch>
        </p:blipFill>
        <p:spPr>
          <a:xfrm>
            <a:off x="5312838" y="4126586"/>
            <a:ext cx="2857500" cy="304800"/>
          </a:xfrm>
          <a:prstGeom prst="rect">
            <a:avLst/>
          </a:prstGeom>
          <a:noFill/>
          <a:ln>
            <a:noFill/>
          </a:ln>
        </p:spPr>
      </p:pic>
      <p:pic>
        <p:nvPicPr>
          <p:cNvPr id="128" name="Shape 128"/>
          <p:cNvPicPr preferRelativeResize="0"/>
          <p:nvPr/>
        </p:nvPicPr>
        <p:blipFill>
          <a:blip r:embed="rId6">
            <a:alphaModFix/>
          </a:blip>
          <a:stretch>
            <a:fillRect/>
          </a:stretch>
        </p:blipFill>
        <p:spPr>
          <a:xfrm>
            <a:off x="6118350" y="1487300"/>
            <a:ext cx="2153300" cy="1076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Website Features and Development</a:t>
            </a:r>
            <a:endParaRPr sz="500">
              <a:solidFill>
                <a:srgbClr val="F35F26"/>
              </a:solidFill>
              <a:latin typeface="Lato"/>
              <a:ea typeface="Lato"/>
              <a:cs typeface="Lato"/>
              <a:sym typeface="Lato"/>
            </a:endParaRPr>
          </a:p>
        </p:txBody>
      </p:sp>
      <p:sp>
        <p:nvSpPr>
          <p:cNvPr id="279" name="Shape 279"/>
          <p:cNvSpPr txBox="1"/>
          <p:nvPr/>
        </p:nvSpPr>
        <p:spPr>
          <a:xfrm>
            <a:off x="3483940" y="3911200"/>
            <a:ext cx="2176119" cy="301229"/>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800"/>
              <a:buFont typeface="Roboto Slab"/>
              <a:buNone/>
            </a:pPr>
            <a:r>
              <a:rPr lang="en" sz="800" b="1" i="0" u="none" strike="noStrike" cap="none">
                <a:solidFill>
                  <a:srgbClr val="507FC6"/>
                </a:solidFill>
                <a:latin typeface="Roboto Slab"/>
                <a:ea typeface="Roboto Slab"/>
                <a:cs typeface="Roboto Slab"/>
                <a:sym typeface="Roboto Slab"/>
              </a:rPr>
              <a:t>Sorting and Filtering for all Resources</a:t>
            </a:r>
            <a:br>
              <a:rPr lang="en" sz="800" b="1" i="0" u="none" strike="noStrike" cap="none">
                <a:solidFill>
                  <a:srgbClr val="507FC6"/>
                </a:solidFill>
                <a:latin typeface="Roboto Slab"/>
                <a:ea typeface="Roboto Slab"/>
                <a:cs typeface="Roboto Slab"/>
                <a:sym typeface="Roboto Slab"/>
              </a:rPr>
            </a:br>
            <a:r>
              <a:rPr lang="en" sz="800" b="1" i="0" u="none" strike="noStrike" cap="none">
                <a:solidFill>
                  <a:srgbClr val="507FC6"/>
                </a:solidFill>
                <a:latin typeface="Roboto Slab"/>
                <a:ea typeface="Roboto Slab"/>
                <a:cs typeface="Roboto Slab"/>
                <a:sym typeface="Roboto Slab"/>
              </a:rPr>
              <a:t>Marketing/Promotional &amp; “Get Help” Resources</a:t>
            </a:r>
            <a:endParaRPr sz="500"/>
          </a:p>
        </p:txBody>
      </p:sp>
      <p:pic>
        <p:nvPicPr>
          <p:cNvPr id="280" name="Shape 280" descr="get-help-desktop.png"/>
          <p:cNvPicPr preferRelativeResize="0"/>
          <p:nvPr/>
        </p:nvPicPr>
        <p:blipFill rotWithShape="1">
          <a:blip r:embed="rId3">
            <a:alphaModFix/>
          </a:blip>
          <a:srcRect/>
          <a:stretch/>
        </p:blipFill>
        <p:spPr>
          <a:xfrm>
            <a:off x="2159940" y="882050"/>
            <a:ext cx="4884812" cy="2963282"/>
          </a:xfrm>
          <a:prstGeom prst="rect">
            <a:avLst/>
          </a:prstGeom>
          <a:noFill/>
          <a:ln w="9525" cap="flat" cmpd="sng">
            <a:solidFill>
              <a:srgbClr val="000000"/>
            </a:solidFill>
            <a:prstDash val="solid"/>
            <a:miter lim="400000"/>
            <a:headEnd type="none" w="sm" len="sm"/>
            <a:tailEnd type="none" w="sm" len="sm"/>
          </a:ln>
        </p:spPr>
      </p:pic>
      <p:sp>
        <p:nvSpPr>
          <p:cNvPr id="281" name="Shape 281"/>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Website Features and Development</a:t>
            </a:r>
            <a:endParaRPr sz="500">
              <a:solidFill>
                <a:srgbClr val="F35F26"/>
              </a:solidFill>
              <a:latin typeface="Lato"/>
              <a:ea typeface="Lato"/>
              <a:cs typeface="Lato"/>
              <a:sym typeface="Lato"/>
            </a:endParaRPr>
          </a:p>
        </p:txBody>
      </p:sp>
      <p:sp>
        <p:nvSpPr>
          <p:cNvPr id="287" name="Shape 287"/>
          <p:cNvSpPr txBox="1"/>
          <p:nvPr/>
        </p:nvSpPr>
        <p:spPr>
          <a:xfrm>
            <a:off x="3864708" y="4000500"/>
            <a:ext cx="1414500" cy="301200"/>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800"/>
              <a:buFont typeface="Roboto Slab"/>
              <a:buNone/>
            </a:pPr>
            <a:r>
              <a:rPr lang="en" sz="800" b="1" i="0" u="none" strike="noStrike" cap="none">
                <a:solidFill>
                  <a:srgbClr val="507FC6"/>
                </a:solidFill>
                <a:latin typeface="Roboto Slab"/>
                <a:ea typeface="Roboto Slab"/>
                <a:cs typeface="Roboto Slab"/>
                <a:sym typeface="Roboto Slab"/>
              </a:rPr>
              <a:t>Video Embedding and Playing</a:t>
            </a:r>
            <a:br>
              <a:rPr lang="en" sz="800" b="1" i="0" u="none" strike="noStrike" cap="none">
                <a:solidFill>
                  <a:srgbClr val="507FC6"/>
                </a:solidFill>
                <a:latin typeface="Roboto Slab"/>
                <a:ea typeface="Roboto Slab"/>
                <a:cs typeface="Roboto Slab"/>
                <a:sym typeface="Roboto Slab"/>
              </a:rPr>
            </a:br>
            <a:r>
              <a:rPr lang="en" sz="800" b="1" i="0" u="none" strike="noStrike" cap="none">
                <a:solidFill>
                  <a:srgbClr val="507FC6"/>
                </a:solidFill>
                <a:latin typeface="Roboto Slab"/>
                <a:ea typeface="Roboto Slab"/>
                <a:cs typeface="Roboto Slab"/>
                <a:sym typeface="Roboto Slab"/>
              </a:rPr>
              <a:t>(Desktop &amp; Mobile)</a:t>
            </a:r>
            <a:endParaRPr sz="500"/>
          </a:p>
        </p:txBody>
      </p:sp>
      <p:pic>
        <p:nvPicPr>
          <p:cNvPr id="288" name="Shape 288" descr="posts-desktop.png"/>
          <p:cNvPicPr preferRelativeResize="0"/>
          <p:nvPr/>
        </p:nvPicPr>
        <p:blipFill rotWithShape="1">
          <a:blip r:embed="rId3">
            <a:alphaModFix/>
          </a:blip>
          <a:srcRect/>
          <a:stretch/>
        </p:blipFill>
        <p:spPr>
          <a:xfrm>
            <a:off x="2482119" y="732556"/>
            <a:ext cx="4240455" cy="3165994"/>
          </a:xfrm>
          <a:prstGeom prst="rect">
            <a:avLst/>
          </a:prstGeom>
          <a:noFill/>
          <a:ln w="9525" cap="flat" cmpd="sng">
            <a:solidFill>
              <a:srgbClr val="000000"/>
            </a:solidFill>
            <a:prstDash val="solid"/>
            <a:miter lim="400000"/>
            <a:headEnd type="none" w="sm" len="sm"/>
            <a:tailEnd type="none" w="sm" len="sm"/>
          </a:ln>
        </p:spPr>
      </p:pic>
      <p:sp>
        <p:nvSpPr>
          <p:cNvPr id="289" name="Shape 289"/>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Website Features and Development</a:t>
            </a:r>
            <a:endParaRPr sz="500">
              <a:solidFill>
                <a:srgbClr val="F35F26"/>
              </a:solidFill>
              <a:latin typeface="Lato"/>
              <a:ea typeface="Lato"/>
              <a:cs typeface="Lato"/>
              <a:sym typeface="Lato"/>
            </a:endParaRPr>
          </a:p>
        </p:txBody>
      </p:sp>
      <p:sp>
        <p:nvSpPr>
          <p:cNvPr id="295" name="Shape 295"/>
          <p:cNvSpPr txBox="1"/>
          <p:nvPr/>
        </p:nvSpPr>
        <p:spPr>
          <a:xfrm>
            <a:off x="3332810" y="3911200"/>
            <a:ext cx="2478379" cy="301229"/>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800"/>
              <a:buFont typeface="Roboto Slab"/>
              <a:buNone/>
            </a:pPr>
            <a:r>
              <a:rPr lang="en" sz="800" b="1" i="0" u="none" strike="noStrike" cap="none">
                <a:solidFill>
                  <a:srgbClr val="507FC6"/>
                </a:solidFill>
                <a:latin typeface="Roboto Slab"/>
                <a:ea typeface="Roboto Slab"/>
                <a:cs typeface="Roboto Slab"/>
                <a:sym typeface="Roboto Slab"/>
              </a:rPr>
              <a:t>Easy to edit &amp; configure in-page navigation elements. </a:t>
            </a:r>
            <a:br>
              <a:rPr lang="en" sz="800" b="1" i="0" u="none" strike="noStrike" cap="none">
                <a:solidFill>
                  <a:srgbClr val="507FC6"/>
                </a:solidFill>
                <a:latin typeface="Roboto Slab"/>
                <a:ea typeface="Roboto Slab"/>
                <a:cs typeface="Roboto Slab"/>
                <a:sym typeface="Roboto Slab"/>
              </a:rPr>
            </a:br>
            <a:r>
              <a:rPr lang="en" sz="800" b="1" i="0" u="none" strike="noStrike" cap="none">
                <a:solidFill>
                  <a:srgbClr val="507FC6"/>
                </a:solidFill>
                <a:latin typeface="Roboto Slab"/>
                <a:ea typeface="Roboto Slab"/>
                <a:cs typeface="Roboto Slab"/>
                <a:sym typeface="Roboto Slab"/>
              </a:rPr>
              <a:t>(Basically, navigation as part of the content.)</a:t>
            </a:r>
            <a:endParaRPr sz="500"/>
          </a:p>
        </p:txBody>
      </p:sp>
      <p:pic>
        <p:nvPicPr>
          <p:cNvPr id="296" name="Shape 296" descr="in page navigation.png"/>
          <p:cNvPicPr preferRelativeResize="0"/>
          <p:nvPr/>
        </p:nvPicPr>
        <p:blipFill rotWithShape="1">
          <a:blip r:embed="rId3">
            <a:alphaModFix/>
          </a:blip>
          <a:srcRect/>
          <a:stretch/>
        </p:blipFill>
        <p:spPr>
          <a:xfrm>
            <a:off x="2505153" y="1012837"/>
            <a:ext cx="4194387" cy="2702910"/>
          </a:xfrm>
          <a:prstGeom prst="rect">
            <a:avLst/>
          </a:prstGeom>
          <a:noFill/>
          <a:ln w="9525" cap="flat" cmpd="sng">
            <a:solidFill>
              <a:srgbClr val="000000"/>
            </a:solidFill>
            <a:prstDash val="solid"/>
            <a:miter lim="400000"/>
            <a:headEnd type="none" w="sm" len="sm"/>
            <a:tailEnd type="none" w="sm" len="sm"/>
          </a:ln>
        </p:spPr>
      </p:pic>
      <p:sp>
        <p:nvSpPr>
          <p:cNvPr id="297" name="Shape 297"/>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Who are our visitors?</a:t>
            </a:r>
            <a:endParaRPr sz="500">
              <a:solidFill>
                <a:srgbClr val="F35F26"/>
              </a:solidFill>
              <a:latin typeface="Lato"/>
              <a:ea typeface="Lato"/>
              <a:cs typeface="Lato"/>
              <a:sym typeface="Lato"/>
            </a:endParaRPr>
          </a:p>
        </p:txBody>
      </p:sp>
      <p:pic>
        <p:nvPicPr>
          <p:cNvPr id="303" name="Shape 303" descr="age-gender.png"/>
          <p:cNvPicPr preferRelativeResize="0"/>
          <p:nvPr/>
        </p:nvPicPr>
        <p:blipFill rotWithShape="1">
          <a:blip r:embed="rId3">
            <a:alphaModFix/>
          </a:blip>
          <a:srcRect t="10172" r="50633"/>
          <a:stretch/>
        </p:blipFill>
        <p:spPr>
          <a:xfrm>
            <a:off x="1806792" y="1289760"/>
            <a:ext cx="3237876" cy="2150079"/>
          </a:xfrm>
          <a:prstGeom prst="rect">
            <a:avLst/>
          </a:prstGeom>
          <a:noFill/>
          <a:ln>
            <a:noFill/>
          </a:ln>
          <a:effectLst>
            <a:reflection stA="36417" endPos="40000" sy="-100000" algn="bl" rotWithShape="0"/>
          </a:effectLst>
        </p:spPr>
      </p:pic>
      <p:pic>
        <p:nvPicPr>
          <p:cNvPr id="304" name="Shape 304" descr="age-gender.png"/>
          <p:cNvPicPr preferRelativeResize="0"/>
          <p:nvPr/>
        </p:nvPicPr>
        <p:blipFill rotWithShape="1">
          <a:blip r:embed="rId3">
            <a:alphaModFix/>
          </a:blip>
          <a:srcRect l="60564" t="10172" r="10943"/>
          <a:stretch/>
        </p:blipFill>
        <p:spPr>
          <a:xfrm>
            <a:off x="5370626" y="1289760"/>
            <a:ext cx="1868729" cy="2150079"/>
          </a:xfrm>
          <a:prstGeom prst="rect">
            <a:avLst/>
          </a:prstGeom>
          <a:noFill/>
          <a:ln>
            <a:noFill/>
          </a:ln>
          <a:effectLst>
            <a:reflection stA="36417" endPos="40000" sy="-100000" algn="bl" rotWithShape="0"/>
          </a:effectLst>
        </p:spPr>
      </p:pic>
      <p:sp>
        <p:nvSpPr>
          <p:cNvPr id="305" name="Shape 305"/>
          <p:cNvSpPr txBox="1"/>
          <p:nvPr/>
        </p:nvSpPr>
        <p:spPr>
          <a:xfrm>
            <a:off x="3257724" y="975866"/>
            <a:ext cx="336054" cy="258366"/>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1200"/>
              <a:buFont typeface="Roboto Slab"/>
              <a:buNone/>
            </a:pPr>
            <a:r>
              <a:rPr lang="en" sz="1200" b="1" i="0" u="none" strike="noStrike" cap="none">
                <a:solidFill>
                  <a:srgbClr val="507FC6"/>
                </a:solidFill>
                <a:latin typeface="Roboto Slab"/>
                <a:ea typeface="Roboto Slab"/>
                <a:cs typeface="Roboto Slab"/>
                <a:sym typeface="Roboto Slab"/>
              </a:rPr>
              <a:t>Age</a:t>
            </a:r>
            <a:endParaRPr sz="500"/>
          </a:p>
        </p:txBody>
      </p:sp>
      <p:sp>
        <p:nvSpPr>
          <p:cNvPr id="306" name="Shape 306"/>
          <p:cNvSpPr txBox="1"/>
          <p:nvPr/>
        </p:nvSpPr>
        <p:spPr>
          <a:xfrm>
            <a:off x="6184843" y="975866"/>
            <a:ext cx="571724" cy="258366"/>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1200"/>
              <a:buFont typeface="Roboto Slab"/>
              <a:buNone/>
            </a:pPr>
            <a:r>
              <a:rPr lang="en" sz="1200" b="1" i="0" u="none" strike="noStrike" cap="none">
                <a:solidFill>
                  <a:srgbClr val="507FC6"/>
                </a:solidFill>
                <a:latin typeface="Roboto Slab"/>
                <a:ea typeface="Roboto Slab"/>
                <a:cs typeface="Roboto Slab"/>
                <a:sym typeface="Roboto Slab"/>
              </a:rPr>
              <a:t>Gender</a:t>
            </a:r>
            <a:endParaRPr sz="500"/>
          </a:p>
        </p:txBody>
      </p:sp>
      <p:sp>
        <p:nvSpPr>
          <p:cNvPr id="307" name="Shape 307"/>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Where do they come from?</a:t>
            </a:r>
            <a:endParaRPr sz="500">
              <a:solidFill>
                <a:srgbClr val="F35F26"/>
              </a:solidFill>
              <a:latin typeface="Lato"/>
              <a:ea typeface="Lato"/>
              <a:cs typeface="Lato"/>
              <a:sym typeface="Lato"/>
            </a:endParaRPr>
          </a:p>
        </p:txBody>
      </p:sp>
      <p:sp>
        <p:nvSpPr>
          <p:cNvPr id="313" name="Shape 313"/>
          <p:cNvSpPr txBox="1"/>
          <p:nvPr/>
        </p:nvSpPr>
        <p:spPr>
          <a:xfrm>
            <a:off x="3996110" y="895499"/>
            <a:ext cx="1151781" cy="258366"/>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1200"/>
              <a:buFont typeface="Roboto Slab"/>
              <a:buNone/>
            </a:pPr>
            <a:r>
              <a:rPr lang="en" sz="1200" b="1" i="0" u="none" strike="noStrike" cap="none">
                <a:solidFill>
                  <a:srgbClr val="507FC6"/>
                </a:solidFill>
                <a:latin typeface="Roboto Slab"/>
                <a:ea typeface="Roboto Slab"/>
                <a:cs typeface="Roboto Slab"/>
                <a:sym typeface="Roboto Slab"/>
              </a:rPr>
              <a:t>Traffic Sources</a:t>
            </a:r>
            <a:endParaRPr sz="500"/>
          </a:p>
        </p:txBody>
      </p:sp>
      <p:pic>
        <p:nvPicPr>
          <p:cNvPr id="314" name="Shape 314" descr="source-pie.png"/>
          <p:cNvPicPr preferRelativeResize="0"/>
          <p:nvPr/>
        </p:nvPicPr>
        <p:blipFill rotWithShape="1">
          <a:blip r:embed="rId3">
            <a:alphaModFix/>
          </a:blip>
          <a:srcRect/>
          <a:stretch/>
        </p:blipFill>
        <p:spPr>
          <a:xfrm>
            <a:off x="2175529" y="1233518"/>
            <a:ext cx="4792943" cy="2742192"/>
          </a:xfrm>
          <a:prstGeom prst="rect">
            <a:avLst/>
          </a:prstGeom>
          <a:noFill/>
          <a:ln>
            <a:noFill/>
          </a:ln>
        </p:spPr>
      </p:pic>
      <p:sp>
        <p:nvSpPr>
          <p:cNvPr id="315" name="Shape 315"/>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Shape 320" descr="location-table.png"/>
          <p:cNvPicPr preferRelativeResize="0"/>
          <p:nvPr/>
        </p:nvPicPr>
        <p:blipFill rotWithShape="1">
          <a:blip r:embed="rId3">
            <a:alphaModFix/>
          </a:blip>
          <a:srcRect l="2264" r="2264"/>
          <a:stretch/>
        </p:blipFill>
        <p:spPr>
          <a:xfrm>
            <a:off x="2174483" y="901319"/>
            <a:ext cx="4855818" cy="3224458"/>
          </a:xfrm>
          <a:prstGeom prst="rect">
            <a:avLst/>
          </a:prstGeom>
          <a:noFill/>
          <a:ln>
            <a:noFill/>
          </a:ln>
        </p:spPr>
      </p:pic>
      <p:sp>
        <p:nvSpPr>
          <p:cNvPr id="321" name="Shape 321"/>
          <p:cNvSpPr txBox="1"/>
          <p:nvPr/>
        </p:nvSpPr>
        <p:spPr>
          <a:xfrm>
            <a:off x="4016796" y="587424"/>
            <a:ext cx="1110407" cy="258366"/>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1200"/>
              <a:buFont typeface="Roboto Slab"/>
              <a:buNone/>
            </a:pPr>
            <a:r>
              <a:rPr lang="en" sz="1200" b="1" i="0" u="none" strike="noStrike" cap="none">
                <a:solidFill>
                  <a:srgbClr val="507FC6"/>
                </a:solidFill>
                <a:latin typeface="Roboto Slab"/>
                <a:ea typeface="Roboto Slab"/>
                <a:cs typeface="Roboto Slab"/>
                <a:sym typeface="Roboto Slab"/>
              </a:rPr>
              <a:t>Location Table</a:t>
            </a:r>
            <a:endParaRPr sz="500"/>
          </a:p>
        </p:txBody>
      </p:sp>
      <p:sp>
        <p:nvSpPr>
          <p:cNvPr id="322" name="Shape 322"/>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Who are our visitors?</a:t>
            </a:r>
            <a:endParaRPr sz="500">
              <a:solidFill>
                <a:srgbClr val="F35F26"/>
              </a:solidFill>
              <a:latin typeface="Lato"/>
              <a:ea typeface="Lato"/>
              <a:cs typeface="Lato"/>
              <a:sym typeface="Lato"/>
            </a:endParaRPr>
          </a:p>
        </p:txBody>
      </p:sp>
      <p:sp>
        <p:nvSpPr>
          <p:cNvPr id="323" name="Shape 323"/>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Shape 328" descr="location.png"/>
          <p:cNvPicPr preferRelativeResize="0"/>
          <p:nvPr/>
        </p:nvPicPr>
        <p:blipFill rotWithShape="1">
          <a:blip r:embed="rId3">
            <a:alphaModFix/>
          </a:blip>
          <a:srcRect l="3072" r="3073"/>
          <a:stretch/>
        </p:blipFill>
        <p:spPr>
          <a:xfrm>
            <a:off x="2515730" y="1102236"/>
            <a:ext cx="4112620" cy="2730944"/>
          </a:xfrm>
          <a:prstGeom prst="rect">
            <a:avLst/>
          </a:prstGeom>
          <a:noFill/>
          <a:ln>
            <a:noFill/>
          </a:ln>
          <a:effectLst>
            <a:reflection stA="36417" endPos="40000" sy="-100000" algn="bl" rotWithShape="0"/>
          </a:effectLst>
        </p:spPr>
      </p:pic>
      <p:sp>
        <p:nvSpPr>
          <p:cNvPr id="329" name="Shape 329"/>
          <p:cNvSpPr txBox="1"/>
          <p:nvPr/>
        </p:nvSpPr>
        <p:spPr>
          <a:xfrm>
            <a:off x="4232374" y="788342"/>
            <a:ext cx="679252" cy="258366"/>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1200"/>
              <a:buFont typeface="Roboto Slab"/>
              <a:buNone/>
            </a:pPr>
            <a:r>
              <a:rPr lang="en" sz="1200" b="1" i="0" u="none" strike="noStrike" cap="none">
                <a:solidFill>
                  <a:srgbClr val="507FC6"/>
                </a:solidFill>
                <a:latin typeface="Roboto Slab"/>
                <a:ea typeface="Roboto Slab"/>
                <a:cs typeface="Roboto Slab"/>
                <a:sym typeface="Roboto Slab"/>
              </a:rPr>
              <a:t>Location</a:t>
            </a:r>
            <a:endParaRPr sz="500"/>
          </a:p>
        </p:txBody>
      </p:sp>
      <p:sp>
        <p:nvSpPr>
          <p:cNvPr id="330" name="Shape 330"/>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Who are our visitors?</a:t>
            </a:r>
            <a:endParaRPr sz="500">
              <a:solidFill>
                <a:srgbClr val="F35F26"/>
              </a:solidFill>
              <a:latin typeface="Lato"/>
              <a:ea typeface="Lato"/>
              <a:cs typeface="Lato"/>
              <a:sym typeface="Lato"/>
            </a:endParaRPr>
          </a:p>
        </p:txBody>
      </p:sp>
      <p:sp>
        <p:nvSpPr>
          <p:cNvPr id="331" name="Shape 331"/>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What are they doing?</a:t>
            </a:r>
            <a:endParaRPr sz="500">
              <a:solidFill>
                <a:srgbClr val="F35F26"/>
              </a:solidFill>
              <a:latin typeface="Lato"/>
              <a:ea typeface="Lato"/>
              <a:cs typeface="Lato"/>
              <a:sym typeface="Lato"/>
            </a:endParaRPr>
          </a:p>
        </p:txBody>
      </p:sp>
      <p:pic>
        <p:nvPicPr>
          <p:cNvPr id="337" name="Shape 337" descr="sessions and bounces.png"/>
          <p:cNvPicPr preferRelativeResize="0"/>
          <p:nvPr/>
        </p:nvPicPr>
        <p:blipFill rotWithShape="1">
          <a:blip r:embed="rId3">
            <a:alphaModFix/>
          </a:blip>
          <a:srcRect/>
          <a:stretch/>
        </p:blipFill>
        <p:spPr>
          <a:xfrm>
            <a:off x="1410891" y="1051444"/>
            <a:ext cx="6322219" cy="1272481"/>
          </a:xfrm>
          <a:prstGeom prst="rect">
            <a:avLst/>
          </a:prstGeom>
          <a:noFill/>
          <a:ln>
            <a:noFill/>
          </a:ln>
        </p:spPr>
      </p:pic>
      <p:sp>
        <p:nvSpPr>
          <p:cNvPr id="338" name="Shape 338"/>
          <p:cNvSpPr txBox="1"/>
          <p:nvPr/>
        </p:nvSpPr>
        <p:spPr>
          <a:xfrm>
            <a:off x="3853271" y="774948"/>
            <a:ext cx="1437457" cy="258366"/>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1200"/>
              <a:buFont typeface="Roboto Slab"/>
              <a:buNone/>
            </a:pPr>
            <a:r>
              <a:rPr lang="en" sz="1200" b="1" i="0" u="none" strike="noStrike" cap="none">
                <a:solidFill>
                  <a:srgbClr val="507FC6"/>
                </a:solidFill>
                <a:latin typeface="Roboto Slab"/>
                <a:ea typeface="Roboto Slab"/>
                <a:cs typeface="Roboto Slab"/>
                <a:sym typeface="Roboto Slab"/>
              </a:rPr>
              <a:t>Users and Bounces</a:t>
            </a:r>
            <a:endParaRPr sz="500"/>
          </a:p>
        </p:txBody>
      </p:sp>
      <p:sp>
        <p:nvSpPr>
          <p:cNvPr id="339" name="Shape 339"/>
          <p:cNvSpPr txBox="1"/>
          <p:nvPr/>
        </p:nvSpPr>
        <p:spPr>
          <a:xfrm>
            <a:off x="3362016" y="2818252"/>
            <a:ext cx="938008" cy="177404"/>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800"/>
              <a:buFont typeface="Roboto Slab"/>
              <a:buNone/>
            </a:pPr>
            <a:r>
              <a:rPr lang="en" sz="800" b="1" i="0" u="none" strike="noStrike" cap="none">
                <a:solidFill>
                  <a:srgbClr val="507FC6"/>
                </a:solidFill>
                <a:latin typeface="Roboto Slab"/>
                <a:ea typeface="Roboto Slab"/>
                <a:cs typeface="Roboto Slab"/>
                <a:sym typeface="Roboto Slab"/>
              </a:rPr>
              <a:t>Social Bounce Rate:</a:t>
            </a:r>
            <a:endParaRPr sz="500"/>
          </a:p>
        </p:txBody>
      </p:sp>
      <p:sp>
        <p:nvSpPr>
          <p:cNvPr id="340" name="Shape 340"/>
          <p:cNvSpPr txBox="1"/>
          <p:nvPr/>
        </p:nvSpPr>
        <p:spPr>
          <a:xfrm>
            <a:off x="3356854" y="2875402"/>
            <a:ext cx="948333" cy="706041"/>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3900"/>
              <a:buFont typeface="Roboto Slab"/>
              <a:buNone/>
            </a:pPr>
            <a:r>
              <a:rPr lang="en" sz="3900" b="1" i="0" u="none" strike="noStrike" cap="none">
                <a:solidFill>
                  <a:srgbClr val="507FC6"/>
                </a:solidFill>
                <a:latin typeface="Roboto Slab"/>
                <a:ea typeface="Roboto Slab"/>
                <a:cs typeface="Roboto Slab"/>
                <a:sym typeface="Roboto Slab"/>
              </a:rPr>
              <a:t>76%</a:t>
            </a:r>
            <a:endParaRPr sz="500"/>
          </a:p>
        </p:txBody>
      </p:sp>
      <p:sp>
        <p:nvSpPr>
          <p:cNvPr id="341" name="Shape 341"/>
          <p:cNvSpPr txBox="1"/>
          <p:nvPr/>
        </p:nvSpPr>
        <p:spPr>
          <a:xfrm>
            <a:off x="6383668" y="2838343"/>
            <a:ext cx="1221991" cy="177404"/>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A4BB9"/>
              </a:buClr>
              <a:buSzPts val="800"/>
              <a:buFont typeface="Roboto Slab"/>
              <a:buNone/>
            </a:pPr>
            <a:r>
              <a:rPr lang="en" sz="800" b="1" i="0" u="none" strike="noStrike" cap="none">
                <a:solidFill>
                  <a:srgbClr val="0A4BB9"/>
                </a:solidFill>
                <a:latin typeface="Roboto Slab"/>
                <a:ea typeface="Roboto Slab"/>
                <a:cs typeface="Roboto Slab"/>
                <a:sym typeface="Roboto Slab"/>
              </a:rPr>
              <a:t>Average Site Bounce Rate:</a:t>
            </a:r>
            <a:endParaRPr sz="500"/>
          </a:p>
        </p:txBody>
      </p:sp>
      <p:sp>
        <p:nvSpPr>
          <p:cNvPr id="342" name="Shape 342"/>
          <p:cNvSpPr txBox="1"/>
          <p:nvPr/>
        </p:nvSpPr>
        <p:spPr>
          <a:xfrm>
            <a:off x="6519288" y="2895493"/>
            <a:ext cx="950752" cy="706041"/>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A4BB9"/>
              </a:buClr>
              <a:buSzPts val="3900"/>
              <a:buFont typeface="Roboto Slab"/>
              <a:buNone/>
            </a:pPr>
            <a:r>
              <a:rPr lang="en" sz="3900" b="1" i="0" u="none" strike="noStrike" cap="none">
                <a:solidFill>
                  <a:srgbClr val="0A4BB9"/>
                </a:solidFill>
                <a:latin typeface="Roboto Slab"/>
                <a:ea typeface="Roboto Slab"/>
                <a:cs typeface="Roboto Slab"/>
                <a:sym typeface="Roboto Slab"/>
              </a:rPr>
              <a:t>74%</a:t>
            </a:r>
            <a:endParaRPr sz="500"/>
          </a:p>
        </p:txBody>
      </p:sp>
      <p:sp>
        <p:nvSpPr>
          <p:cNvPr id="343" name="Shape 343"/>
          <p:cNvSpPr txBox="1"/>
          <p:nvPr/>
        </p:nvSpPr>
        <p:spPr>
          <a:xfrm>
            <a:off x="4763794" y="2838343"/>
            <a:ext cx="1194039" cy="177404"/>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800"/>
              <a:buFont typeface="Roboto Slab"/>
              <a:buNone/>
            </a:pPr>
            <a:r>
              <a:rPr lang="en" sz="800" b="1" i="0" u="none" strike="noStrike" cap="none">
                <a:solidFill>
                  <a:srgbClr val="507FC6"/>
                </a:solidFill>
                <a:latin typeface="Roboto Slab"/>
                <a:ea typeface="Roboto Slab"/>
                <a:cs typeface="Roboto Slab"/>
                <a:sym typeface="Roboto Slab"/>
              </a:rPr>
              <a:t>Advertising Bounce Rate:</a:t>
            </a:r>
            <a:endParaRPr sz="500"/>
          </a:p>
        </p:txBody>
      </p:sp>
      <p:sp>
        <p:nvSpPr>
          <p:cNvPr id="344" name="Shape 344"/>
          <p:cNvSpPr txBox="1"/>
          <p:nvPr/>
        </p:nvSpPr>
        <p:spPr>
          <a:xfrm>
            <a:off x="4883987" y="2895493"/>
            <a:ext cx="953654" cy="706041"/>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3900"/>
              <a:buFont typeface="Roboto Slab"/>
              <a:buNone/>
            </a:pPr>
            <a:r>
              <a:rPr lang="en" sz="3900" b="1" i="0" u="none" strike="noStrike" cap="none">
                <a:solidFill>
                  <a:srgbClr val="507FC6"/>
                </a:solidFill>
                <a:latin typeface="Roboto Slab"/>
                <a:ea typeface="Roboto Slab"/>
                <a:cs typeface="Roboto Slab"/>
                <a:sym typeface="Roboto Slab"/>
              </a:rPr>
              <a:t>92%</a:t>
            </a:r>
            <a:endParaRPr sz="500"/>
          </a:p>
        </p:txBody>
      </p:sp>
      <p:sp>
        <p:nvSpPr>
          <p:cNvPr id="345" name="Shape 345"/>
          <p:cNvSpPr txBox="1"/>
          <p:nvPr/>
        </p:nvSpPr>
        <p:spPr>
          <a:xfrm>
            <a:off x="1541897" y="2838343"/>
            <a:ext cx="1352030" cy="177404"/>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800"/>
              <a:buFont typeface="Roboto Slab"/>
              <a:buNone/>
            </a:pPr>
            <a:r>
              <a:rPr lang="en" sz="800" b="1" i="0" u="none" strike="noStrike" cap="none">
                <a:solidFill>
                  <a:srgbClr val="507FC6"/>
                </a:solidFill>
                <a:latin typeface="Roboto Slab"/>
                <a:ea typeface="Roboto Slab"/>
                <a:cs typeface="Roboto Slab"/>
                <a:sym typeface="Roboto Slab"/>
              </a:rPr>
              <a:t>Organic Search Bounce Rate:</a:t>
            </a:r>
            <a:endParaRPr sz="500"/>
          </a:p>
        </p:txBody>
      </p:sp>
      <p:sp>
        <p:nvSpPr>
          <p:cNvPr id="346" name="Shape 346"/>
          <p:cNvSpPr txBox="1"/>
          <p:nvPr/>
        </p:nvSpPr>
        <p:spPr>
          <a:xfrm>
            <a:off x="1744592" y="2895493"/>
            <a:ext cx="946640" cy="706041"/>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507FC6"/>
              </a:buClr>
              <a:buSzPts val="3900"/>
              <a:buFont typeface="Roboto Slab"/>
              <a:buNone/>
            </a:pPr>
            <a:r>
              <a:rPr lang="en" sz="3900" b="1" i="0" u="none" strike="noStrike" cap="none">
                <a:solidFill>
                  <a:srgbClr val="507FC6"/>
                </a:solidFill>
                <a:latin typeface="Roboto Slab"/>
                <a:ea typeface="Roboto Slab"/>
                <a:cs typeface="Roboto Slab"/>
                <a:sym typeface="Roboto Slab"/>
              </a:rPr>
              <a:t>32%</a:t>
            </a:r>
            <a:endParaRPr sz="500"/>
          </a:p>
        </p:txBody>
      </p:sp>
      <p:sp>
        <p:nvSpPr>
          <p:cNvPr id="347" name="Shape 347"/>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idx="4294967295"/>
          </p:nvPr>
        </p:nvSpPr>
        <p:spPr>
          <a:xfrm>
            <a:off x="1645295" y="133945"/>
            <a:ext cx="5853410" cy="428233"/>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000"/>
              <a:buFont typeface="Roboto Slab"/>
              <a:buNone/>
            </a:pPr>
            <a:r>
              <a:rPr lang="en" sz="2000" i="0" u="none" strike="noStrike" cap="none">
                <a:solidFill>
                  <a:srgbClr val="F35F26"/>
                </a:solidFill>
                <a:latin typeface="Lato"/>
                <a:ea typeface="Lato"/>
                <a:cs typeface="Lato"/>
                <a:sym typeface="Lato"/>
              </a:rPr>
              <a:t>Next Steps and Suggestions</a:t>
            </a:r>
            <a:endParaRPr sz="500">
              <a:solidFill>
                <a:srgbClr val="F35F26"/>
              </a:solidFill>
              <a:latin typeface="Lato"/>
              <a:ea typeface="Lato"/>
              <a:cs typeface="Lato"/>
              <a:sym typeface="Lato"/>
            </a:endParaRPr>
          </a:p>
        </p:txBody>
      </p:sp>
      <p:sp>
        <p:nvSpPr>
          <p:cNvPr id="353" name="Shape 353"/>
          <p:cNvSpPr txBox="1"/>
          <p:nvPr/>
        </p:nvSpPr>
        <p:spPr>
          <a:xfrm>
            <a:off x="2257425" y="750100"/>
            <a:ext cx="5565000" cy="3557700"/>
          </a:xfrm>
          <a:prstGeom prst="rect">
            <a:avLst/>
          </a:prstGeom>
          <a:noFill/>
          <a:ln>
            <a:noFill/>
          </a:ln>
        </p:spPr>
        <p:txBody>
          <a:bodyPr spcFirstLastPara="1" wrap="square" lIns="26775" tIns="26775" rIns="26775" bIns="26775" anchor="ctr" anchorCtr="0">
            <a:noAutofit/>
          </a:bodyPr>
          <a:lstStyle/>
          <a:p>
            <a:pPr marL="0" marR="0" lvl="0" indent="0" rtl="0">
              <a:lnSpc>
                <a:spcPct val="100000"/>
              </a:lnSpc>
              <a:spcBef>
                <a:spcPts val="0"/>
              </a:spcBef>
              <a:spcAft>
                <a:spcPts val="0"/>
              </a:spcAft>
              <a:buNone/>
            </a:pPr>
            <a:r>
              <a:rPr lang="en" b="1" i="0" u="none" strike="noStrike" cap="none">
                <a:solidFill>
                  <a:srgbClr val="F35F26"/>
                </a:solidFill>
                <a:latin typeface="Lato"/>
                <a:ea typeface="Lato"/>
                <a:cs typeface="Lato"/>
                <a:sym typeface="Lato"/>
              </a:rPr>
              <a:t>Clarify </a:t>
            </a:r>
            <a:r>
              <a:rPr lang="en" b="1">
                <a:solidFill>
                  <a:srgbClr val="F35F26"/>
                </a:solidFill>
                <a:latin typeface="Lato"/>
                <a:ea typeface="Lato"/>
                <a:cs typeface="Lato"/>
                <a:sym typeface="Lato"/>
              </a:rPr>
              <a:t>P</a:t>
            </a:r>
            <a:r>
              <a:rPr lang="en" b="1" i="0" u="none" strike="noStrike" cap="none">
                <a:solidFill>
                  <a:srgbClr val="F35F26"/>
                </a:solidFill>
                <a:latin typeface="Lato"/>
                <a:ea typeface="Lato"/>
                <a:cs typeface="Lato"/>
                <a:sym typeface="Lato"/>
              </a:rPr>
              <a:t>age </a:t>
            </a:r>
            <a:r>
              <a:rPr lang="en" b="1">
                <a:solidFill>
                  <a:srgbClr val="F35F26"/>
                </a:solidFill>
                <a:latin typeface="Lato"/>
                <a:ea typeface="Lato"/>
                <a:cs typeface="Lato"/>
                <a:sym typeface="Lato"/>
              </a:rPr>
              <a:t>P</a:t>
            </a:r>
            <a:r>
              <a:rPr lang="en" b="1" i="0" u="none" strike="noStrike" cap="none">
                <a:solidFill>
                  <a:srgbClr val="F35F26"/>
                </a:solidFill>
                <a:latin typeface="Lato"/>
                <a:ea typeface="Lato"/>
                <a:cs typeface="Lato"/>
                <a:sym typeface="Lato"/>
              </a:rPr>
              <a:t>urposes</a:t>
            </a:r>
            <a:endParaRPr>
              <a:solidFill>
                <a:srgbClr val="F35F26"/>
              </a:solidFill>
              <a:latin typeface="Lato"/>
              <a:ea typeface="Lato"/>
              <a:cs typeface="Lato"/>
              <a:sym typeface="Lato"/>
            </a:endParaRPr>
          </a:p>
          <a:p>
            <a:pPr marL="203200" marR="0" lvl="1" indent="-139700" rtl="0">
              <a:lnSpc>
                <a:spcPct val="100000"/>
              </a:lnSpc>
              <a:spcBef>
                <a:spcPts val="0"/>
              </a:spcBef>
              <a:spcAft>
                <a:spcPts val="0"/>
              </a:spcAft>
              <a:buClr>
                <a:srgbClr val="000000"/>
              </a:buClr>
              <a:buSzPts val="1400"/>
              <a:buFont typeface="Lato"/>
              <a:buChar char="•"/>
            </a:pPr>
            <a:r>
              <a:rPr lang="en" b="1" i="0" u="none" strike="noStrike" cap="none">
                <a:solidFill>
                  <a:srgbClr val="000000"/>
                </a:solidFill>
                <a:latin typeface="Lato"/>
                <a:ea typeface="Lato"/>
                <a:cs typeface="Lato"/>
                <a:sym typeface="Lato"/>
              </a:rPr>
              <a:t>What do users expect to find?</a:t>
            </a:r>
            <a:endParaRPr>
              <a:latin typeface="Lato"/>
              <a:ea typeface="Lato"/>
              <a:cs typeface="Lato"/>
              <a:sym typeface="Lato"/>
            </a:endParaRPr>
          </a:p>
          <a:p>
            <a:pPr marL="203200" marR="0" lvl="1" indent="-139700" rtl="0">
              <a:lnSpc>
                <a:spcPct val="100000"/>
              </a:lnSpc>
              <a:spcBef>
                <a:spcPts val="0"/>
              </a:spcBef>
              <a:spcAft>
                <a:spcPts val="0"/>
              </a:spcAft>
              <a:buClr>
                <a:srgbClr val="000000"/>
              </a:buClr>
              <a:buSzPts val="1400"/>
              <a:buFont typeface="Lato"/>
              <a:buChar char="•"/>
            </a:pPr>
            <a:r>
              <a:rPr lang="en" b="1" i="0" u="none" strike="noStrike" cap="none">
                <a:solidFill>
                  <a:srgbClr val="000000"/>
                </a:solidFill>
                <a:latin typeface="Lato"/>
                <a:ea typeface="Lato"/>
                <a:cs typeface="Lato"/>
                <a:sym typeface="Lato"/>
              </a:rPr>
              <a:t>What are users looking for?</a:t>
            </a:r>
            <a:endParaRPr>
              <a:latin typeface="Lato"/>
              <a:ea typeface="Lato"/>
              <a:cs typeface="Lato"/>
              <a:sym typeface="Lato"/>
            </a:endParaRPr>
          </a:p>
          <a:p>
            <a:pPr marL="114300" marR="0" lvl="0" indent="-50800" rtl="0">
              <a:lnSpc>
                <a:spcPct val="100000"/>
              </a:lnSpc>
              <a:spcBef>
                <a:spcPts val="0"/>
              </a:spcBef>
              <a:spcAft>
                <a:spcPts val="0"/>
              </a:spcAft>
              <a:buClr>
                <a:srgbClr val="507FC6"/>
              </a:buClr>
              <a:buSzPts val="1100"/>
              <a:buFont typeface="Roboto Slab"/>
              <a:buNone/>
            </a:pPr>
            <a:endParaRPr b="1" i="0" u="none" strike="noStrike" cap="none">
              <a:solidFill>
                <a:srgbClr val="000000"/>
              </a:solidFill>
              <a:latin typeface="Lato"/>
              <a:ea typeface="Lato"/>
              <a:cs typeface="Lato"/>
              <a:sym typeface="Lato"/>
            </a:endParaRPr>
          </a:p>
          <a:p>
            <a:pPr marL="0" marR="0" lvl="0" indent="0" rtl="0">
              <a:lnSpc>
                <a:spcPct val="100000"/>
              </a:lnSpc>
              <a:spcBef>
                <a:spcPts val="0"/>
              </a:spcBef>
              <a:spcAft>
                <a:spcPts val="0"/>
              </a:spcAft>
              <a:buNone/>
            </a:pPr>
            <a:r>
              <a:rPr lang="en" b="1" i="0" u="none" strike="noStrike" cap="none">
                <a:solidFill>
                  <a:srgbClr val="F35F26"/>
                </a:solidFill>
                <a:latin typeface="Lato"/>
                <a:ea typeface="Lato"/>
                <a:cs typeface="Lato"/>
                <a:sym typeface="Lato"/>
              </a:rPr>
              <a:t>Track </a:t>
            </a:r>
            <a:r>
              <a:rPr lang="en" b="1">
                <a:solidFill>
                  <a:srgbClr val="F35F26"/>
                </a:solidFill>
                <a:latin typeface="Lato"/>
                <a:ea typeface="Lato"/>
                <a:cs typeface="Lato"/>
                <a:sym typeface="Lato"/>
              </a:rPr>
              <a:t>O</a:t>
            </a:r>
            <a:r>
              <a:rPr lang="en" b="1" i="0" u="none" strike="noStrike" cap="none">
                <a:solidFill>
                  <a:srgbClr val="F35F26"/>
                </a:solidFill>
                <a:latin typeface="Lato"/>
                <a:ea typeface="Lato"/>
                <a:cs typeface="Lato"/>
                <a:sym typeface="Lato"/>
              </a:rPr>
              <a:t>utbound Links</a:t>
            </a:r>
            <a:endParaRPr>
              <a:solidFill>
                <a:srgbClr val="F35F26"/>
              </a:solidFill>
              <a:latin typeface="Lato"/>
              <a:ea typeface="Lato"/>
              <a:cs typeface="Lato"/>
              <a:sym typeface="Lato"/>
            </a:endParaRPr>
          </a:p>
          <a:p>
            <a:pPr marL="203200" marR="0" lvl="1" indent="-139700" rtl="0">
              <a:lnSpc>
                <a:spcPct val="100000"/>
              </a:lnSpc>
              <a:spcBef>
                <a:spcPts val="0"/>
              </a:spcBef>
              <a:spcAft>
                <a:spcPts val="0"/>
              </a:spcAft>
              <a:buClr>
                <a:srgbClr val="000000"/>
              </a:buClr>
              <a:buSzPts val="1400"/>
              <a:buFont typeface="Lato"/>
              <a:buChar char="•"/>
            </a:pPr>
            <a:r>
              <a:rPr lang="en" b="1" i="0" u="none" strike="noStrike" cap="none">
                <a:solidFill>
                  <a:srgbClr val="000000"/>
                </a:solidFill>
                <a:latin typeface="Lato"/>
                <a:ea typeface="Lato"/>
                <a:cs typeface="Lato"/>
                <a:sym typeface="Lato"/>
              </a:rPr>
              <a:t>What resources (if any) are users taking advantage of?</a:t>
            </a:r>
            <a:endParaRPr>
              <a:latin typeface="Lato"/>
              <a:ea typeface="Lato"/>
              <a:cs typeface="Lato"/>
              <a:sym typeface="Lato"/>
            </a:endParaRPr>
          </a:p>
          <a:p>
            <a:pPr marL="203200" marR="0" lvl="1" indent="-139700" rtl="0">
              <a:lnSpc>
                <a:spcPct val="100000"/>
              </a:lnSpc>
              <a:spcBef>
                <a:spcPts val="0"/>
              </a:spcBef>
              <a:spcAft>
                <a:spcPts val="0"/>
              </a:spcAft>
              <a:buClr>
                <a:srgbClr val="000000"/>
              </a:buClr>
              <a:buSzPts val="1400"/>
              <a:buFont typeface="Lato"/>
              <a:buChar char="•"/>
            </a:pPr>
            <a:r>
              <a:rPr lang="en" b="1" i="0" u="none" strike="noStrike" cap="none">
                <a:solidFill>
                  <a:srgbClr val="000000"/>
                </a:solidFill>
                <a:latin typeface="Lato"/>
                <a:ea typeface="Lato"/>
                <a:cs typeface="Lato"/>
                <a:sym typeface="Lato"/>
              </a:rPr>
              <a:t>Is our bounce rate actually that high?</a:t>
            </a:r>
            <a:endParaRPr>
              <a:latin typeface="Lato"/>
              <a:ea typeface="Lato"/>
              <a:cs typeface="Lato"/>
              <a:sym typeface="Lato"/>
            </a:endParaRPr>
          </a:p>
          <a:p>
            <a:pPr marL="0" marR="0" lvl="0" indent="0" rtl="0">
              <a:lnSpc>
                <a:spcPct val="100000"/>
              </a:lnSpc>
              <a:spcBef>
                <a:spcPts val="0"/>
              </a:spcBef>
              <a:spcAft>
                <a:spcPts val="0"/>
              </a:spcAft>
              <a:buClr>
                <a:srgbClr val="000000"/>
              </a:buClr>
              <a:buSzPts val="1100"/>
              <a:buFont typeface="Roboto Slab"/>
              <a:buNone/>
            </a:pPr>
            <a:endParaRPr b="1" i="0" u="none" strike="noStrike" cap="none">
              <a:solidFill>
                <a:srgbClr val="000000"/>
              </a:solidFill>
              <a:latin typeface="Lato"/>
              <a:ea typeface="Lato"/>
              <a:cs typeface="Lato"/>
              <a:sym typeface="Lato"/>
            </a:endParaRPr>
          </a:p>
          <a:p>
            <a:pPr marL="0" marR="0" lvl="0" indent="0" rtl="0">
              <a:lnSpc>
                <a:spcPct val="100000"/>
              </a:lnSpc>
              <a:spcBef>
                <a:spcPts val="0"/>
              </a:spcBef>
              <a:spcAft>
                <a:spcPts val="0"/>
              </a:spcAft>
              <a:buNone/>
            </a:pPr>
            <a:r>
              <a:rPr lang="en" b="1" i="0" u="none" strike="noStrike" cap="none">
                <a:solidFill>
                  <a:srgbClr val="F35F26"/>
                </a:solidFill>
                <a:latin typeface="Lato"/>
                <a:ea typeface="Lato"/>
                <a:cs typeface="Lato"/>
                <a:sym typeface="Lato"/>
              </a:rPr>
              <a:t>Continue Site Improvements</a:t>
            </a:r>
            <a:endParaRPr>
              <a:solidFill>
                <a:srgbClr val="F35F26"/>
              </a:solidFill>
              <a:latin typeface="Lato"/>
              <a:ea typeface="Lato"/>
              <a:cs typeface="Lato"/>
              <a:sym typeface="Lato"/>
            </a:endParaRPr>
          </a:p>
          <a:p>
            <a:pPr marL="203200" marR="0" lvl="1" indent="-139700" rtl="0">
              <a:lnSpc>
                <a:spcPct val="100000"/>
              </a:lnSpc>
              <a:spcBef>
                <a:spcPts val="0"/>
              </a:spcBef>
              <a:spcAft>
                <a:spcPts val="0"/>
              </a:spcAft>
              <a:buClr>
                <a:srgbClr val="000000"/>
              </a:buClr>
              <a:buSzPts val="1400"/>
              <a:buFont typeface="Lato"/>
              <a:buChar char="•"/>
            </a:pPr>
            <a:r>
              <a:rPr lang="en" b="1" i="0" u="none" strike="noStrike" cap="none">
                <a:solidFill>
                  <a:srgbClr val="000000"/>
                </a:solidFill>
                <a:latin typeface="Lato"/>
                <a:ea typeface="Lato"/>
                <a:cs typeface="Lato"/>
                <a:sym typeface="Lato"/>
              </a:rPr>
              <a:t>Content reso</a:t>
            </a:r>
            <a:r>
              <a:rPr lang="en" b="1">
                <a:latin typeface="Lato"/>
                <a:ea typeface="Lato"/>
                <a:cs typeface="Lato"/>
                <a:sym typeface="Lato"/>
              </a:rPr>
              <a:t>urce </a:t>
            </a:r>
            <a:r>
              <a:rPr lang="en" b="1" i="0" u="none" strike="noStrike" cap="none">
                <a:solidFill>
                  <a:srgbClr val="000000"/>
                </a:solidFill>
                <a:latin typeface="Lato"/>
                <a:ea typeface="Lato"/>
                <a:cs typeface="Lato"/>
                <a:sym typeface="Lato"/>
              </a:rPr>
              <a:t>organization</a:t>
            </a:r>
            <a:endParaRPr>
              <a:latin typeface="Lato"/>
              <a:ea typeface="Lato"/>
              <a:cs typeface="Lato"/>
              <a:sym typeface="Lato"/>
            </a:endParaRPr>
          </a:p>
          <a:p>
            <a:pPr marL="203200" marR="0" lvl="1" indent="-139700" rtl="0">
              <a:lnSpc>
                <a:spcPct val="100000"/>
              </a:lnSpc>
              <a:spcBef>
                <a:spcPts val="0"/>
              </a:spcBef>
              <a:spcAft>
                <a:spcPts val="0"/>
              </a:spcAft>
              <a:buClr>
                <a:srgbClr val="000000"/>
              </a:buClr>
              <a:buSzPts val="1400"/>
              <a:buFont typeface="Lato"/>
              <a:buChar char="•"/>
            </a:pPr>
            <a:r>
              <a:rPr lang="en" b="1" i="0" u="none" strike="noStrike" cap="none">
                <a:solidFill>
                  <a:srgbClr val="000000"/>
                </a:solidFill>
                <a:latin typeface="Lato"/>
                <a:ea typeface="Lato"/>
                <a:cs typeface="Lato"/>
                <a:sym typeface="Lato"/>
              </a:rPr>
              <a:t>Site usability</a:t>
            </a:r>
            <a:endParaRPr>
              <a:latin typeface="Lato"/>
              <a:ea typeface="Lato"/>
              <a:cs typeface="Lato"/>
              <a:sym typeface="Lato"/>
            </a:endParaRPr>
          </a:p>
          <a:p>
            <a:pPr marL="203200" marR="0" lvl="1" indent="-139700" rtl="0">
              <a:lnSpc>
                <a:spcPct val="100000"/>
              </a:lnSpc>
              <a:spcBef>
                <a:spcPts val="0"/>
              </a:spcBef>
              <a:spcAft>
                <a:spcPts val="0"/>
              </a:spcAft>
              <a:buClr>
                <a:srgbClr val="000000"/>
              </a:buClr>
              <a:buSzPts val="1400"/>
              <a:buFont typeface="Lato"/>
              <a:buChar char="•"/>
            </a:pPr>
            <a:r>
              <a:rPr lang="en" b="1" i="0" u="none" strike="noStrike" cap="none">
                <a:solidFill>
                  <a:srgbClr val="000000"/>
                </a:solidFill>
                <a:latin typeface="Lato"/>
                <a:ea typeface="Lato"/>
                <a:cs typeface="Lato"/>
                <a:sym typeface="Lato"/>
              </a:rPr>
              <a:t>Landing page usability and draw</a:t>
            </a:r>
            <a:endParaRPr>
              <a:latin typeface="Lato"/>
              <a:ea typeface="Lato"/>
              <a:cs typeface="Lato"/>
              <a:sym typeface="Lato"/>
            </a:endParaRPr>
          </a:p>
          <a:p>
            <a:pPr marL="203200" marR="0" lvl="1" indent="-139700" rtl="0">
              <a:lnSpc>
                <a:spcPct val="100000"/>
              </a:lnSpc>
              <a:spcBef>
                <a:spcPts val="0"/>
              </a:spcBef>
              <a:spcAft>
                <a:spcPts val="0"/>
              </a:spcAft>
              <a:buClr>
                <a:srgbClr val="000000"/>
              </a:buClr>
              <a:buSzPts val="1400"/>
              <a:buFont typeface="Lato"/>
              <a:buChar char="•"/>
            </a:pPr>
            <a:r>
              <a:rPr lang="en" b="1" i="0" u="none" strike="noStrike" cap="none">
                <a:solidFill>
                  <a:srgbClr val="000000"/>
                </a:solidFill>
                <a:latin typeface="Lato"/>
                <a:ea typeface="Lato"/>
                <a:cs typeface="Lato"/>
                <a:sym typeface="Lato"/>
              </a:rPr>
              <a:t>Campaign specific landing pages</a:t>
            </a:r>
            <a:endParaRPr>
              <a:latin typeface="Lato"/>
              <a:ea typeface="Lato"/>
              <a:cs typeface="Lato"/>
              <a:sym typeface="Lato"/>
            </a:endParaRPr>
          </a:p>
          <a:p>
            <a:pPr marL="203200" marR="0" lvl="1" indent="-50800" rtl="0">
              <a:lnSpc>
                <a:spcPct val="100000"/>
              </a:lnSpc>
              <a:spcBef>
                <a:spcPts val="0"/>
              </a:spcBef>
              <a:spcAft>
                <a:spcPts val="0"/>
              </a:spcAft>
              <a:buClr>
                <a:srgbClr val="000000"/>
              </a:buClr>
              <a:buSzPts val="1100"/>
              <a:buFont typeface="Roboto Slab"/>
              <a:buNone/>
            </a:pPr>
            <a:endParaRPr sz="1100" b="1" i="0" u="none" strike="noStrike" cap="none">
              <a:solidFill>
                <a:srgbClr val="000000"/>
              </a:solidFill>
              <a:latin typeface="Roboto Slab"/>
              <a:ea typeface="Roboto Slab"/>
              <a:cs typeface="Roboto Slab"/>
              <a:sym typeface="Roboto Slab"/>
            </a:endParaRPr>
          </a:p>
        </p:txBody>
      </p:sp>
      <p:sp>
        <p:nvSpPr>
          <p:cNvPr id="354" name="Shape 354"/>
          <p:cNvSpPr txBox="1">
            <a:spLocks noGrp="1"/>
          </p:cNvSpPr>
          <p:nvPr>
            <p:ph type="sldNum" idx="12"/>
          </p:nvPr>
        </p:nvSpPr>
        <p:spPr>
          <a:xfrm>
            <a:off x="4482789" y="4902398"/>
            <a:ext cx="174900" cy="179100"/>
          </a:xfrm>
          <a:prstGeom prst="rect">
            <a:avLst/>
          </a:prstGeom>
        </p:spPr>
        <p:txBody>
          <a:bodyPr spcFirstLastPara="1" wrap="square" lIns="26775" tIns="26775" rIns="26775" bIns="26775" anchor="t" anchorCtr="0">
            <a:noAutofit/>
          </a:bodyPr>
          <a:lstStyle/>
          <a:p>
            <a:pPr marL="0" lvl="0" indent="0">
              <a:spcBef>
                <a:spcPts val="0"/>
              </a:spcBef>
              <a:spcAft>
                <a:spcPts val="0"/>
              </a:spcAft>
              <a:buClr>
                <a:srgbClr val="000000"/>
              </a:buClr>
              <a:buSzPts val="800"/>
              <a:buFont typeface="Helvetica Neue Ligh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ctrTitle"/>
          </p:nvPr>
        </p:nvSpPr>
        <p:spPr>
          <a:xfrm>
            <a:off x="311700" y="257175"/>
            <a:ext cx="8520600" cy="3464700"/>
          </a:xfrm>
          <a:prstGeom prst="rect">
            <a:avLst/>
          </a:prstGeom>
        </p:spPr>
        <p:txBody>
          <a:bodyPr spcFirstLastPara="1" wrap="square" lIns="91425" tIns="91425" rIns="91425" bIns="91425" anchor="ctr" anchorCtr="0">
            <a:noAutofit/>
          </a:bodyPr>
          <a:lstStyle/>
          <a:p>
            <a:pPr marL="0" lvl="0" indent="0" algn="r">
              <a:spcBef>
                <a:spcPts val="0"/>
              </a:spcBef>
              <a:spcAft>
                <a:spcPts val="0"/>
              </a:spcAft>
              <a:buClr>
                <a:schemeClr val="dk1"/>
              </a:buClr>
              <a:buSzPts val="1100"/>
              <a:buFont typeface="Arial"/>
              <a:buNone/>
            </a:pPr>
            <a:r>
              <a:rPr lang="en" b="1">
                <a:solidFill>
                  <a:srgbClr val="F35F26"/>
                </a:solidFill>
                <a:latin typeface="Lato"/>
                <a:ea typeface="Lato"/>
                <a:cs typeface="Lato"/>
                <a:sym typeface="Lato"/>
              </a:rPr>
              <a:t>@doseofrealitynm</a:t>
            </a:r>
            <a:endParaRPr b="1">
              <a:solidFill>
                <a:srgbClr val="F35F26"/>
              </a:solidFill>
              <a:latin typeface="Lato"/>
              <a:ea typeface="Lato"/>
              <a:cs typeface="Lato"/>
              <a:sym typeface="Lato"/>
            </a:endParaRPr>
          </a:p>
          <a:p>
            <a:pPr marL="0" lvl="0" indent="0" algn="r">
              <a:spcBef>
                <a:spcPts val="0"/>
              </a:spcBef>
              <a:spcAft>
                <a:spcPts val="0"/>
              </a:spcAft>
              <a:buClr>
                <a:schemeClr val="dk1"/>
              </a:buClr>
              <a:buSzPts val="1100"/>
              <a:buFont typeface="Arial"/>
              <a:buNone/>
            </a:pPr>
            <a:r>
              <a:rPr lang="en" sz="4800" b="1">
                <a:solidFill>
                  <a:srgbClr val="F35F26"/>
                </a:solidFill>
                <a:latin typeface="Lato"/>
                <a:ea typeface="Lato"/>
                <a:cs typeface="Lato"/>
                <a:sym typeface="Lato"/>
              </a:rPr>
              <a:t>#doseofrealitynm </a:t>
            </a:r>
            <a:endParaRPr sz="4800" b="1">
              <a:solidFill>
                <a:srgbClr val="F35F26"/>
              </a:solidFill>
              <a:latin typeface="Lato"/>
              <a:ea typeface="Lato"/>
              <a:cs typeface="Lato"/>
              <a:sym typeface="Lato"/>
            </a:endParaRPr>
          </a:p>
          <a:p>
            <a:pPr marL="0" lvl="0" indent="0" algn="r" rtl="0">
              <a:spcBef>
                <a:spcPts val="0"/>
              </a:spcBef>
              <a:spcAft>
                <a:spcPts val="0"/>
              </a:spcAft>
              <a:buClr>
                <a:schemeClr val="dk1"/>
              </a:buClr>
              <a:buSzPts val="1100"/>
              <a:buFont typeface="Arial"/>
              <a:buNone/>
            </a:pPr>
            <a:r>
              <a:rPr lang="en" sz="3000" b="1">
                <a:solidFill>
                  <a:srgbClr val="F35F26"/>
                </a:solidFill>
                <a:latin typeface="Lato"/>
                <a:ea typeface="Lato"/>
                <a:cs typeface="Lato"/>
                <a:sym typeface="Lato"/>
              </a:rPr>
              <a:t>Social Media Reporting </a:t>
            </a:r>
            <a:endParaRPr sz="3000" b="1">
              <a:solidFill>
                <a:srgbClr val="F35F26"/>
              </a:solidFill>
              <a:latin typeface="Lato"/>
              <a:ea typeface="Lato"/>
              <a:cs typeface="Lato"/>
              <a:sym typeface="Lato"/>
            </a:endParaRPr>
          </a:p>
          <a:p>
            <a:pPr marL="0" lvl="0" indent="0" algn="r" rtl="0">
              <a:spcBef>
                <a:spcPts val="0"/>
              </a:spcBef>
              <a:spcAft>
                <a:spcPts val="0"/>
              </a:spcAft>
              <a:buClr>
                <a:schemeClr val="dk1"/>
              </a:buClr>
              <a:buSzPts val="1100"/>
              <a:buFont typeface="Arial"/>
              <a:buNone/>
            </a:pPr>
            <a:r>
              <a:rPr lang="en" sz="3000" b="1">
                <a:solidFill>
                  <a:srgbClr val="F35F26"/>
                </a:solidFill>
                <a:latin typeface="Lato"/>
                <a:ea typeface="Lato"/>
                <a:cs typeface="Lato"/>
                <a:sym typeface="Lato"/>
              </a:rPr>
              <a:t>June 1, 2017 - January 31, 2018</a:t>
            </a:r>
            <a:endParaRPr sz="3000" b="1">
              <a:solidFill>
                <a:srgbClr val="F35F26"/>
              </a:solidFill>
              <a:latin typeface="Lato"/>
              <a:ea typeface="Lato"/>
              <a:cs typeface="Lato"/>
              <a:sym typeface="Lato"/>
            </a:endParaRPr>
          </a:p>
        </p:txBody>
      </p:sp>
      <p:pic>
        <p:nvPicPr>
          <p:cNvPr id="360" name="Shape 360"/>
          <p:cNvPicPr preferRelativeResize="0"/>
          <p:nvPr/>
        </p:nvPicPr>
        <p:blipFill>
          <a:blip r:embed="rId3">
            <a:alphaModFix/>
          </a:blip>
          <a:stretch>
            <a:fillRect/>
          </a:stretch>
        </p:blipFill>
        <p:spPr>
          <a:xfrm>
            <a:off x="576025" y="1015000"/>
            <a:ext cx="1949050" cy="1949050"/>
          </a:xfrm>
          <a:prstGeom prst="rect">
            <a:avLst/>
          </a:prstGeom>
          <a:noFill/>
          <a:ln>
            <a:noFill/>
          </a:ln>
        </p:spPr>
      </p:pic>
      <p:pic>
        <p:nvPicPr>
          <p:cNvPr id="361" name="Shape 361"/>
          <p:cNvPicPr preferRelativeResize="0"/>
          <p:nvPr/>
        </p:nvPicPr>
        <p:blipFill rotWithShape="1">
          <a:blip r:embed="rId4">
            <a:alphaModFix/>
          </a:blip>
          <a:srcRect t="26389" b="22637"/>
          <a:stretch/>
        </p:blipFill>
        <p:spPr>
          <a:xfrm>
            <a:off x="3500452" y="3611475"/>
            <a:ext cx="2529098" cy="1289148"/>
          </a:xfrm>
          <a:prstGeom prst="rect">
            <a:avLst/>
          </a:prstGeom>
          <a:noFill/>
          <a:ln>
            <a:noFill/>
          </a:ln>
        </p:spPr>
      </p:pic>
      <p:sp>
        <p:nvSpPr>
          <p:cNvPr id="362" name="Shape 3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6AA84F"/>
                </a:solidFill>
                <a:latin typeface="Lato"/>
                <a:ea typeface="Lato"/>
                <a:cs typeface="Lato"/>
                <a:sym typeface="Lato"/>
              </a:rPr>
              <a:t>What we are doing</a:t>
            </a:r>
            <a:endParaRPr>
              <a:solidFill>
                <a:srgbClr val="6AA84F"/>
              </a:solidFill>
              <a:latin typeface="Lato"/>
              <a:ea typeface="Lato"/>
              <a:cs typeface="Lato"/>
              <a:sym typeface="Lato"/>
            </a:endParaRPr>
          </a:p>
        </p:txBody>
      </p:sp>
      <p:sp>
        <p:nvSpPr>
          <p:cNvPr id="134" name="Shape 134"/>
          <p:cNvSpPr txBox="1">
            <a:spLocks noGrp="1"/>
          </p:cNvSpPr>
          <p:nvPr>
            <p:ph type="body" idx="1"/>
          </p:nvPr>
        </p:nvSpPr>
        <p:spPr>
          <a:xfrm>
            <a:off x="311700" y="1152475"/>
            <a:ext cx="3999900" cy="380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35F26"/>
                </a:solidFill>
                <a:latin typeface="Lato"/>
                <a:ea typeface="Lato"/>
                <a:cs typeface="Lato"/>
                <a:sym typeface="Lato"/>
              </a:rPr>
              <a:t>STR - Anyone at Risk for Overdose</a:t>
            </a:r>
            <a:endParaRPr b="1">
              <a:solidFill>
                <a:srgbClr val="F35F26"/>
              </a:solidFill>
              <a:latin typeface="Lato"/>
              <a:ea typeface="Lato"/>
              <a:cs typeface="Lato"/>
              <a:sym typeface="Lato"/>
            </a:endParaRPr>
          </a:p>
          <a:p>
            <a:pPr marL="457200" lvl="0" indent="-317500" rtl="0">
              <a:spcBef>
                <a:spcPts val="1600"/>
              </a:spcBef>
              <a:spcAft>
                <a:spcPts val="0"/>
              </a:spcAft>
              <a:buSzPts val="1400"/>
              <a:buFont typeface="Lato"/>
              <a:buAutoNum type="arabicPeriod"/>
            </a:pPr>
            <a:r>
              <a:rPr lang="en">
                <a:latin typeface="Lato"/>
                <a:ea typeface="Lato"/>
                <a:cs typeface="Lato"/>
                <a:sym typeface="Lato"/>
              </a:rPr>
              <a:t>Adapt &amp; Expand ADOR campaign to promote a mix of PR, Social Media, Website and outreach about opioid misuse prevention, treatment and recovery services </a:t>
            </a:r>
            <a:endParaRPr>
              <a:latin typeface="Lato"/>
              <a:ea typeface="Lato"/>
              <a:cs typeface="Lato"/>
              <a:sym typeface="Lato"/>
            </a:endParaRPr>
          </a:p>
          <a:p>
            <a:pPr marL="457200" lvl="0" indent="-317500">
              <a:spcBef>
                <a:spcPts val="0"/>
              </a:spcBef>
              <a:spcAft>
                <a:spcPts val="0"/>
              </a:spcAft>
              <a:buSzPts val="1400"/>
              <a:buFont typeface="Lato"/>
              <a:buAutoNum type="arabicPeriod"/>
            </a:pPr>
            <a:r>
              <a:rPr lang="en">
                <a:latin typeface="Lato"/>
                <a:ea typeface="Lato"/>
                <a:cs typeface="Lato"/>
                <a:sym typeface="Lato"/>
              </a:rPr>
              <a:t>Build upon PDO and SPF Rx activities</a:t>
            </a:r>
            <a:endParaRPr>
              <a:latin typeface="Lato"/>
              <a:ea typeface="Lato"/>
              <a:cs typeface="Lato"/>
              <a:sym typeface="Lato"/>
            </a:endParaRPr>
          </a:p>
          <a:p>
            <a:pPr marL="0" lvl="0" indent="0">
              <a:spcBef>
                <a:spcPts val="1600"/>
              </a:spcBef>
              <a:spcAft>
                <a:spcPts val="0"/>
              </a:spcAft>
              <a:buNone/>
            </a:pPr>
            <a:r>
              <a:rPr lang="en">
                <a:latin typeface="Lato"/>
                <a:ea typeface="Lato"/>
                <a:cs typeface="Lato"/>
                <a:sym typeface="Lato"/>
              </a:rPr>
              <a:t>Amended to provide provide </a:t>
            </a:r>
            <a:r>
              <a:rPr lang="en">
                <a:solidFill>
                  <a:srgbClr val="F35F26"/>
                </a:solidFill>
                <a:latin typeface="Lato"/>
                <a:ea typeface="Lato"/>
                <a:cs typeface="Lato"/>
                <a:sym typeface="Lato"/>
              </a:rPr>
              <a:t>Spanish website translation </a:t>
            </a:r>
            <a:r>
              <a:rPr lang="en">
                <a:solidFill>
                  <a:srgbClr val="000000"/>
                </a:solidFill>
                <a:latin typeface="Lato"/>
                <a:ea typeface="Lato"/>
                <a:cs typeface="Lato"/>
                <a:sym typeface="Lato"/>
              </a:rPr>
              <a:t>&amp;</a:t>
            </a:r>
            <a:r>
              <a:rPr lang="en">
                <a:solidFill>
                  <a:srgbClr val="F35F26"/>
                </a:solidFill>
                <a:latin typeface="Lato"/>
                <a:ea typeface="Lato"/>
                <a:cs typeface="Lato"/>
                <a:sym typeface="Lato"/>
              </a:rPr>
              <a:t> social media enhancements </a:t>
            </a:r>
            <a:r>
              <a:rPr lang="en">
                <a:latin typeface="Lato"/>
                <a:ea typeface="Lato"/>
                <a:cs typeface="Lato"/>
                <a:sym typeface="Lato"/>
              </a:rPr>
              <a:t>based on the SPF Rx for education and information resources across the continuum of care. Amended to include </a:t>
            </a:r>
            <a:r>
              <a:rPr lang="en">
                <a:solidFill>
                  <a:schemeClr val="accent1"/>
                </a:solidFill>
                <a:latin typeface="Lato"/>
                <a:ea typeface="Lato"/>
                <a:cs typeface="Lato"/>
                <a:sym typeface="Lato"/>
              </a:rPr>
              <a:t>naloxone training video. </a:t>
            </a:r>
            <a:endParaRPr>
              <a:solidFill>
                <a:schemeClr val="accent1"/>
              </a:solidFill>
              <a:latin typeface="Lato"/>
              <a:ea typeface="Lato"/>
              <a:cs typeface="Lato"/>
              <a:sym typeface="Lato"/>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endParaRPr/>
          </a:p>
        </p:txBody>
      </p:sp>
      <p:sp>
        <p:nvSpPr>
          <p:cNvPr id="135" name="Shape 135"/>
          <p:cNvSpPr txBox="1">
            <a:spLocks noGrp="1"/>
          </p:cNvSpPr>
          <p:nvPr>
            <p:ph type="body" idx="2"/>
          </p:nvPr>
        </p:nvSpPr>
        <p:spPr>
          <a:xfrm>
            <a:off x="4832400" y="1152475"/>
            <a:ext cx="3999900" cy="3990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200" b="1">
                <a:solidFill>
                  <a:srgbClr val="F35F26"/>
                </a:solidFill>
                <a:latin typeface="Lato"/>
                <a:ea typeface="Lato"/>
                <a:cs typeface="Lato"/>
                <a:sym typeface="Lato"/>
              </a:rPr>
              <a:t>PDO - High-risk counties (Bernalillo, Santa Fe, Rio Arriba and some statewide)  </a:t>
            </a:r>
            <a:endParaRPr sz="1200" b="1">
              <a:solidFill>
                <a:srgbClr val="F35F26"/>
              </a:solidFill>
              <a:latin typeface="Lato"/>
              <a:ea typeface="Lato"/>
              <a:cs typeface="Lato"/>
              <a:sym typeface="Lato"/>
            </a:endParaRPr>
          </a:p>
          <a:p>
            <a:pPr marL="457200" lvl="0" indent="-304800">
              <a:spcBef>
                <a:spcPts val="1600"/>
              </a:spcBef>
              <a:spcAft>
                <a:spcPts val="0"/>
              </a:spcAft>
              <a:buSzPts val="1200"/>
              <a:buFont typeface="Lato"/>
              <a:buAutoNum type="arabicPeriod"/>
            </a:pPr>
            <a:r>
              <a:rPr lang="en" sz="1200">
                <a:latin typeface="Lato"/>
                <a:ea typeface="Lato"/>
                <a:cs typeface="Lato"/>
                <a:sym typeface="Lato"/>
              </a:rPr>
              <a:t>Provide PR and enhance Social Media on:</a:t>
            </a:r>
            <a:endParaRPr sz="1200">
              <a:latin typeface="Lato"/>
              <a:ea typeface="Lato"/>
              <a:cs typeface="Lato"/>
              <a:sym typeface="Lato"/>
            </a:endParaRPr>
          </a:p>
          <a:p>
            <a:pPr marL="457200" lvl="0" indent="-304800">
              <a:spcBef>
                <a:spcPts val="0"/>
              </a:spcBef>
              <a:spcAft>
                <a:spcPts val="0"/>
              </a:spcAft>
              <a:buSzPts val="1200"/>
              <a:buFont typeface="Lato"/>
              <a:buAutoNum type="arabicPeriod"/>
            </a:pPr>
            <a:r>
              <a:rPr lang="en" sz="1200">
                <a:latin typeface="Lato"/>
                <a:ea typeface="Lato"/>
                <a:cs typeface="Lato"/>
                <a:sym typeface="Lato"/>
              </a:rPr>
              <a:t>Naloxone education, access and recognizing signs of overdose (including overdose prevention)</a:t>
            </a:r>
            <a:endParaRPr sz="1200">
              <a:latin typeface="Lato"/>
              <a:ea typeface="Lato"/>
              <a:cs typeface="Lato"/>
              <a:sym typeface="Lato"/>
            </a:endParaRPr>
          </a:p>
          <a:p>
            <a:pPr marL="457200" lvl="0" indent="-304800">
              <a:spcBef>
                <a:spcPts val="0"/>
              </a:spcBef>
              <a:spcAft>
                <a:spcPts val="0"/>
              </a:spcAft>
              <a:buSzPts val="1200"/>
              <a:buFont typeface="Lato"/>
              <a:buAutoNum type="arabicPeriod"/>
            </a:pPr>
            <a:r>
              <a:rPr lang="en" sz="1200">
                <a:latin typeface="Lato"/>
                <a:ea typeface="Lato"/>
                <a:cs typeface="Lato"/>
                <a:sym typeface="Lato"/>
              </a:rPr>
              <a:t>Reduce stigma/discrimination</a:t>
            </a:r>
            <a:endParaRPr sz="1200">
              <a:latin typeface="Lato"/>
              <a:ea typeface="Lato"/>
              <a:cs typeface="Lato"/>
              <a:sym typeface="Lato"/>
            </a:endParaRPr>
          </a:p>
          <a:p>
            <a:pPr marL="457200" lvl="0" indent="-304800" rtl="0">
              <a:spcBef>
                <a:spcPts val="0"/>
              </a:spcBef>
              <a:spcAft>
                <a:spcPts val="0"/>
              </a:spcAft>
              <a:buSzPts val="1200"/>
              <a:buFont typeface="Lato"/>
              <a:buAutoNum type="arabicPeriod"/>
            </a:pPr>
            <a:r>
              <a:rPr lang="en" sz="1200">
                <a:latin typeface="Lato"/>
                <a:ea typeface="Lato"/>
                <a:cs typeface="Lato"/>
                <a:sym typeface="Lato"/>
              </a:rPr>
              <a:t>Treatment and recovery services</a:t>
            </a:r>
            <a:endParaRPr sz="1200">
              <a:latin typeface="Lato"/>
              <a:ea typeface="Lato"/>
              <a:cs typeface="Lato"/>
              <a:sym typeface="Lato"/>
            </a:endParaRPr>
          </a:p>
          <a:p>
            <a:pPr marL="0" lvl="0" indent="0">
              <a:spcBef>
                <a:spcPts val="1600"/>
              </a:spcBef>
              <a:spcAft>
                <a:spcPts val="0"/>
              </a:spcAft>
              <a:buNone/>
            </a:pPr>
            <a:r>
              <a:rPr lang="en" sz="1200">
                <a:latin typeface="Lato"/>
                <a:ea typeface="Lato"/>
                <a:cs typeface="Lato"/>
                <a:sym typeface="Lato"/>
              </a:rPr>
              <a:t>Amended for training video.</a:t>
            </a:r>
            <a:endParaRPr sz="1200">
              <a:latin typeface="Lato"/>
              <a:ea typeface="Lato"/>
              <a:cs typeface="Lato"/>
              <a:sym typeface="Lato"/>
            </a:endParaRPr>
          </a:p>
          <a:p>
            <a:pPr marL="0" lvl="0" indent="0" rtl="0">
              <a:spcBef>
                <a:spcPts val="1600"/>
              </a:spcBef>
              <a:spcAft>
                <a:spcPts val="0"/>
              </a:spcAft>
              <a:buNone/>
            </a:pPr>
            <a:r>
              <a:rPr lang="en" sz="1200" b="1">
                <a:solidFill>
                  <a:srgbClr val="F35F26"/>
                </a:solidFill>
                <a:latin typeface="Lato"/>
                <a:ea typeface="Lato"/>
                <a:cs typeface="Lato"/>
                <a:sym typeface="Lato"/>
              </a:rPr>
              <a:t>SPF Rx - Social Media </a:t>
            </a:r>
            <a:endParaRPr sz="1200" b="1">
              <a:solidFill>
                <a:srgbClr val="F35F26"/>
              </a:solidFill>
              <a:latin typeface="Lato"/>
              <a:ea typeface="Lato"/>
              <a:cs typeface="Lato"/>
              <a:sym typeface="Lato"/>
            </a:endParaRPr>
          </a:p>
          <a:p>
            <a:pPr marL="457200" lvl="0" indent="-304800" rtl="0">
              <a:spcBef>
                <a:spcPts val="1600"/>
              </a:spcBef>
              <a:spcAft>
                <a:spcPts val="0"/>
              </a:spcAft>
              <a:buClr>
                <a:srgbClr val="000000"/>
              </a:buClr>
              <a:buSzPts val="1200"/>
              <a:buFont typeface="Lato"/>
              <a:buAutoNum type="arabicPeriod"/>
            </a:pPr>
            <a:r>
              <a:rPr lang="en" sz="1200">
                <a:solidFill>
                  <a:srgbClr val="000000"/>
                </a:solidFill>
                <a:latin typeface="Lato"/>
                <a:ea typeface="Lato"/>
                <a:cs typeface="Lato"/>
                <a:sym typeface="Lato"/>
              </a:rPr>
              <a:t>SAMHSA online apps (OpiRescue - overdose toolkit on phone)</a:t>
            </a:r>
            <a:endParaRPr sz="1200">
              <a:solidFill>
                <a:srgbClr val="000000"/>
              </a:solidFill>
              <a:latin typeface="Lato"/>
              <a:ea typeface="Lato"/>
              <a:cs typeface="Lato"/>
              <a:sym typeface="Lato"/>
            </a:endParaRPr>
          </a:p>
          <a:p>
            <a:pPr marL="457200" lvl="0" indent="-304800" rtl="0">
              <a:spcBef>
                <a:spcPts val="0"/>
              </a:spcBef>
              <a:spcAft>
                <a:spcPts val="0"/>
              </a:spcAft>
              <a:buClr>
                <a:srgbClr val="000000"/>
              </a:buClr>
              <a:buSzPts val="1200"/>
              <a:buFont typeface="Lato"/>
              <a:buAutoNum type="arabicPeriod"/>
            </a:pPr>
            <a:r>
              <a:rPr lang="en" sz="1200">
                <a:solidFill>
                  <a:srgbClr val="000000"/>
                </a:solidFill>
                <a:latin typeface="Lato"/>
                <a:ea typeface="Lato"/>
                <a:cs typeface="Lato"/>
                <a:sym typeface="Lato"/>
              </a:rPr>
              <a:t>Real-life stories</a:t>
            </a:r>
            <a:endParaRPr sz="1200">
              <a:solidFill>
                <a:srgbClr val="000000"/>
              </a:solidFill>
              <a:latin typeface="Lato"/>
              <a:ea typeface="Lato"/>
              <a:cs typeface="Lato"/>
              <a:sym typeface="Lato"/>
            </a:endParaRPr>
          </a:p>
          <a:p>
            <a:pPr marL="457200" lvl="0" indent="-304800">
              <a:spcBef>
                <a:spcPts val="0"/>
              </a:spcBef>
              <a:spcAft>
                <a:spcPts val="0"/>
              </a:spcAft>
              <a:buClr>
                <a:srgbClr val="000000"/>
              </a:buClr>
              <a:buSzPts val="1200"/>
              <a:buFont typeface="Lato"/>
              <a:buAutoNum type="arabicPeriod"/>
            </a:pPr>
            <a:r>
              <a:rPr lang="en" sz="1200">
                <a:solidFill>
                  <a:srgbClr val="000000"/>
                </a:solidFill>
                <a:latin typeface="Lato"/>
                <a:ea typeface="Lato"/>
                <a:cs typeface="Lato"/>
                <a:sym typeface="Lato"/>
              </a:rPr>
              <a:t>Engage with social media influencers</a:t>
            </a:r>
            <a:endParaRPr sz="1200">
              <a:solidFill>
                <a:srgbClr val="000000"/>
              </a:solidFill>
              <a:latin typeface="Lato"/>
              <a:ea typeface="Lato"/>
              <a:cs typeface="Lato"/>
              <a:sym typeface="Lato"/>
            </a:endParaRPr>
          </a:p>
          <a:p>
            <a:pPr marL="0" lvl="0" indent="0">
              <a:spcBef>
                <a:spcPts val="1600"/>
              </a:spcBef>
              <a:spcAft>
                <a:spcPts val="0"/>
              </a:spcAft>
              <a:buNone/>
            </a:pPr>
            <a:endParaRPr/>
          </a:p>
          <a:p>
            <a:pPr marL="0" lvl="0" indent="0">
              <a:spcBef>
                <a:spcPts val="1600"/>
              </a:spcBef>
              <a:spcAft>
                <a:spcPts val="1600"/>
              </a:spcAft>
              <a:buNone/>
            </a:pPr>
            <a:endParaRPr/>
          </a:p>
        </p:txBody>
      </p:sp>
      <p:sp>
        <p:nvSpPr>
          <p:cNvPr id="136" name="Shape 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3000" b="1">
                <a:solidFill>
                  <a:srgbClr val="6AA84F"/>
                </a:solidFill>
              </a:rPr>
              <a:t>Social Media Objectives</a:t>
            </a:r>
            <a:endParaRPr sz="3000" b="1">
              <a:solidFill>
                <a:srgbClr val="6AA84F"/>
              </a:solidFill>
            </a:endParaRPr>
          </a:p>
          <a:p>
            <a:pPr marL="0" lvl="0" indent="0">
              <a:spcBef>
                <a:spcPts val="0"/>
              </a:spcBef>
              <a:spcAft>
                <a:spcPts val="0"/>
              </a:spcAft>
              <a:buNone/>
            </a:pPr>
            <a:endParaRPr/>
          </a:p>
        </p:txBody>
      </p:sp>
      <p:sp>
        <p:nvSpPr>
          <p:cNvPr id="368" name="Shape 36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1800">
                <a:solidFill>
                  <a:schemeClr val="dk1"/>
                </a:solidFill>
              </a:rPr>
              <a:t>Awareness about the following:</a:t>
            </a:r>
            <a:endParaRPr sz="1800">
              <a:solidFill>
                <a:schemeClr val="dk1"/>
              </a:solidFill>
            </a:endParaRPr>
          </a:p>
          <a:p>
            <a:pPr marL="0" lvl="0" indent="0" rtl="0">
              <a:lnSpc>
                <a:spcPct val="100000"/>
              </a:lnSpc>
              <a:spcBef>
                <a:spcPts val="0"/>
              </a:spcBef>
              <a:spcAft>
                <a:spcPts val="0"/>
              </a:spcAft>
              <a:buNone/>
            </a:pPr>
            <a:r>
              <a:rPr lang="en" sz="1800">
                <a:solidFill>
                  <a:schemeClr val="dk1"/>
                </a:solidFill>
              </a:rPr>
              <a:t>●</a:t>
            </a:r>
            <a:r>
              <a:rPr lang="en" sz="1800">
                <a:solidFill>
                  <a:schemeClr val="dk1"/>
                </a:solidFill>
                <a:latin typeface="Times New Roman"/>
                <a:ea typeface="Times New Roman"/>
                <a:cs typeface="Times New Roman"/>
                <a:sym typeface="Times New Roman"/>
              </a:rPr>
              <a:t>     </a:t>
            </a:r>
            <a:r>
              <a:rPr lang="en" sz="1800">
                <a:solidFill>
                  <a:schemeClr val="dk1"/>
                </a:solidFill>
              </a:rPr>
              <a:t>Dangers of sharing medications</a:t>
            </a: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rtl="0">
              <a:lnSpc>
                <a:spcPct val="100000"/>
              </a:lnSpc>
              <a:spcBef>
                <a:spcPts val="0"/>
              </a:spcBef>
              <a:spcAft>
                <a:spcPts val="0"/>
              </a:spcAft>
              <a:buNone/>
            </a:pPr>
            <a:r>
              <a:rPr lang="en" sz="1800">
                <a:solidFill>
                  <a:schemeClr val="dk1"/>
                </a:solidFill>
              </a:rPr>
              <a:t>●</a:t>
            </a:r>
            <a:r>
              <a:rPr lang="en" sz="1800">
                <a:solidFill>
                  <a:schemeClr val="dk1"/>
                </a:solidFill>
                <a:latin typeface="Times New Roman"/>
                <a:ea typeface="Times New Roman"/>
                <a:cs typeface="Times New Roman"/>
                <a:sym typeface="Times New Roman"/>
              </a:rPr>
              <a:t>     </a:t>
            </a:r>
            <a:r>
              <a:rPr lang="en" sz="1800">
                <a:solidFill>
                  <a:schemeClr val="dk1"/>
                </a:solidFill>
              </a:rPr>
              <a:t>Safe storage and disposal</a:t>
            </a: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rtl="0">
              <a:lnSpc>
                <a:spcPct val="100000"/>
              </a:lnSpc>
              <a:spcBef>
                <a:spcPts val="0"/>
              </a:spcBef>
              <a:spcAft>
                <a:spcPts val="0"/>
              </a:spcAft>
              <a:buNone/>
            </a:pPr>
            <a:r>
              <a:rPr lang="en" sz="1800">
                <a:solidFill>
                  <a:schemeClr val="dk1"/>
                </a:solidFill>
              </a:rPr>
              <a:t>●</a:t>
            </a:r>
            <a:r>
              <a:rPr lang="en" sz="1800">
                <a:solidFill>
                  <a:schemeClr val="dk1"/>
                </a:solidFill>
                <a:latin typeface="Times New Roman"/>
                <a:ea typeface="Times New Roman"/>
                <a:cs typeface="Times New Roman"/>
                <a:sym typeface="Times New Roman"/>
              </a:rPr>
              <a:t>     </a:t>
            </a:r>
            <a:r>
              <a:rPr lang="en" sz="1800">
                <a:solidFill>
                  <a:schemeClr val="dk1"/>
                </a:solidFill>
              </a:rPr>
              <a:t>Risks of over prescribing to young adults</a:t>
            </a: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endParaRPr sz="1800">
              <a:solidFill>
                <a:schemeClr val="dk1"/>
              </a:solidFill>
            </a:endParaRPr>
          </a:p>
          <a:p>
            <a:pPr marL="0" lvl="0" indent="0" rtl="0">
              <a:lnSpc>
                <a:spcPct val="100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latin typeface="Times New Roman"/>
                <a:ea typeface="Times New Roman"/>
                <a:cs typeface="Times New Roman"/>
                <a:sym typeface="Times New Roman"/>
              </a:rPr>
              <a:t>     </a:t>
            </a:r>
            <a:r>
              <a:rPr lang="en" sz="1800">
                <a:solidFill>
                  <a:schemeClr val="dk1"/>
                </a:solidFill>
              </a:rPr>
              <a:t>Availability of and access to Naloxone (minimal, but is in contract)</a:t>
            </a:r>
            <a:endParaRPr/>
          </a:p>
        </p:txBody>
      </p:sp>
      <p:sp>
        <p:nvSpPr>
          <p:cNvPr id="369" name="Shape 36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2400" b="1">
                <a:solidFill>
                  <a:schemeClr val="dk1"/>
                </a:solidFill>
              </a:rPr>
              <a:t>Social Media Platforms </a:t>
            </a:r>
            <a:r>
              <a:rPr lang="en" sz="2400" b="1">
                <a:solidFill>
                  <a:schemeClr val="accent1"/>
                </a:solidFill>
              </a:rPr>
              <a:t>@doseofrealitynm</a:t>
            </a:r>
            <a:endParaRPr sz="2400" b="1">
              <a:solidFill>
                <a:schemeClr val="accent1"/>
              </a:solidFill>
            </a:endParaRPr>
          </a:p>
          <a:p>
            <a:pPr marL="0" lvl="0" indent="0" rtl="0">
              <a:lnSpc>
                <a:spcPct val="100000"/>
              </a:lnSpc>
              <a:spcBef>
                <a:spcPts val="0"/>
              </a:spcBef>
              <a:spcAft>
                <a:spcPts val="0"/>
              </a:spcAft>
              <a:buClr>
                <a:schemeClr val="dk1"/>
              </a:buClr>
              <a:buSzPts val="1100"/>
              <a:buFont typeface="Arial"/>
              <a:buNone/>
            </a:pPr>
            <a:r>
              <a:rPr lang="en" sz="2400">
                <a:solidFill>
                  <a:schemeClr val="dk1"/>
                </a:solidFill>
              </a:rPr>
              <a:t>●</a:t>
            </a:r>
            <a:r>
              <a:rPr lang="en" sz="2400">
                <a:solidFill>
                  <a:schemeClr val="dk1"/>
                </a:solidFill>
                <a:latin typeface="Times New Roman"/>
                <a:ea typeface="Times New Roman"/>
                <a:cs typeface="Times New Roman"/>
                <a:sym typeface="Times New Roman"/>
              </a:rPr>
              <a:t>     </a:t>
            </a:r>
            <a:r>
              <a:rPr lang="en" sz="2400">
                <a:solidFill>
                  <a:schemeClr val="dk1"/>
                </a:solidFill>
              </a:rPr>
              <a:t>Facebook</a:t>
            </a:r>
            <a:endParaRPr sz="2400">
              <a:solidFill>
                <a:schemeClr val="dk1"/>
              </a:solidFill>
            </a:endParaRPr>
          </a:p>
          <a:p>
            <a:pPr marL="0" lvl="0" indent="0" rtl="0">
              <a:lnSpc>
                <a:spcPct val="100000"/>
              </a:lnSpc>
              <a:spcBef>
                <a:spcPts val="0"/>
              </a:spcBef>
              <a:spcAft>
                <a:spcPts val="0"/>
              </a:spcAft>
              <a:buClr>
                <a:schemeClr val="dk1"/>
              </a:buClr>
              <a:buSzPts val="1100"/>
              <a:buFont typeface="Arial"/>
              <a:buNone/>
            </a:pPr>
            <a:r>
              <a:rPr lang="en" sz="2400">
                <a:solidFill>
                  <a:schemeClr val="dk1"/>
                </a:solidFill>
              </a:rPr>
              <a:t>●</a:t>
            </a:r>
            <a:r>
              <a:rPr lang="en" sz="2400">
                <a:solidFill>
                  <a:schemeClr val="dk1"/>
                </a:solidFill>
                <a:latin typeface="Times New Roman"/>
                <a:ea typeface="Times New Roman"/>
                <a:cs typeface="Times New Roman"/>
                <a:sym typeface="Times New Roman"/>
              </a:rPr>
              <a:t>     </a:t>
            </a:r>
            <a:r>
              <a:rPr lang="en" sz="2400">
                <a:solidFill>
                  <a:schemeClr val="dk1"/>
                </a:solidFill>
              </a:rPr>
              <a:t>Instagram</a:t>
            </a:r>
            <a:endParaRPr sz="2400">
              <a:solidFill>
                <a:schemeClr val="dk1"/>
              </a:solidFill>
            </a:endParaRPr>
          </a:p>
          <a:p>
            <a:pPr marL="0" lvl="0" indent="0" rtl="0">
              <a:lnSpc>
                <a:spcPct val="100000"/>
              </a:lnSpc>
              <a:spcBef>
                <a:spcPts val="0"/>
              </a:spcBef>
              <a:spcAft>
                <a:spcPts val="0"/>
              </a:spcAft>
              <a:buClr>
                <a:schemeClr val="dk1"/>
              </a:buClr>
              <a:buSzPts val="1100"/>
              <a:buFont typeface="Arial"/>
              <a:buNone/>
            </a:pPr>
            <a:r>
              <a:rPr lang="en" sz="2400">
                <a:solidFill>
                  <a:schemeClr val="dk1"/>
                </a:solidFill>
              </a:rPr>
              <a:t>●</a:t>
            </a:r>
            <a:r>
              <a:rPr lang="en" sz="2400">
                <a:solidFill>
                  <a:schemeClr val="dk1"/>
                </a:solidFill>
                <a:latin typeface="Times New Roman"/>
                <a:ea typeface="Times New Roman"/>
                <a:cs typeface="Times New Roman"/>
                <a:sym typeface="Times New Roman"/>
              </a:rPr>
              <a:t>     </a:t>
            </a:r>
            <a:r>
              <a:rPr lang="en" sz="2400">
                <a:solidFill>
                  <a:schemeClr val="dk1"/>
                </a:solidFill>
              </a:rPr>
              <a:t>Snapchat</a:t>
            </a:r>
            <a:endParaRPr sz="2400">
              <a:solidFill>
                <a:schemeClr val="dk1"/>
              </a:solidFill>
            </a:endParaRPr>
          </a:p>
          <a:p>
            <a:pPr marL="0" lvl="0" indent="0">
              <a:spcBef>
                <a:spcPts val="0"/>
              </a:spcBef>
              <a:spcAft>
                <a:spcPts val="1600"/>
              </a:spcAft>
              <a:buNone/>
            </a:pPr>
            <a:endParaRPr sz="2400"/>
          </a:p>
        </p:txBody>
      </p:sp>
      <p:sp>
        <p:nvSpPr>
          <p:cNvPr id="370" name="Shape 3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400" b="1">
                <a:solidFill>
                  <a:srgbClr val="F35F26"/>
                </a:solidFill>
              </a:rPr>
              <a:t>Hashtag</a:t>
            </a:r>
            <a:endParaRPr sz="2400" b="1">
              <a:solidFill>
                <a:srgbClr val="F35F26"/>
              </a:solidFill>
            </a:endParaRPr>
          </a:p>
          <a:p>
            <a:pPr marL="0" lvl="0" indent="0">
              <a:spcBef>
                <a:spcPts val="0"/>
              </a:spcBef>
              <a:spcAft>
                <a:spcPts val="0"/>
              </a:spcAft>
              <a:buNone/>
            </a:pPr>
            <a:endParaRPr sz="2400" b="1"/>
          </a:p>
        </p:txBody>
      </p:sp>
      <p:sp>
        <p:nvSpPr>
          <p:cNvPr id="376" name="Shape 376"/>
          <p:cNvSpPr txBox="1">
            <a:spLocks noGrp="1"/>
          </p:cNvSpPr>
          <p:nvPr>
            <p:ph type="body" idx="1"/>
          </p:nvPr>
        </p:nvSpPr>
        <p:spPr>
          <a:xfrm>
            <a:off x="311700" y="1152475"/>
            <a:ext cx="8520600" cy="38517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2400">
                <a:solidFill>
                  <a:schemeClr val="dk1"/>
                </a:solidFill>
              </a:rPr>
              <a:t>Campaign hashtag </a:t>
            </a:r>
            <a:r>
              <a:rPr lang="en" sz="2400" b="1">
                <a:solidFill>
                  <a:srgbClr val="6AA84F"/>
                </a:solidFill>
              </a:rPr>
              <a:t>#DoseofRealityNM</a:t>
            </a:r>
            <a:endParaRPr sz="2400" b="1">
              <a:solidFill>
                <a:srgbClr val="6AA84F"/>
              </a:solidFill>
            </a:endParaRPr>
          </a:p>
          <a:p>
            <a:pPr marL="0" lvl="0" indent="0" rtl="0">
              <a:lnSpc>
                <a:spcPct val="100000"/>
              </a:lnSpc>
              <a:spcBef>
                <a:spcPts val="0"/>
              </a:spcBef>
              <a:spcAft>
                <a:spcPts val="0"/>
              </a:spcAft>
              <a:buNone/>
            </a:pPr>
            <a:endParaRPr sz="2400" b="1">
              <a:solidFill>
                <a:srgbClr val="6AA84F"/>
              </a:solidFill>
            </a:endParaRPr>
          </a:p>
          <a:p>
            <a:pPr marL="0" lvl="0" indent="0" rtl="0">
              <a:lnSpc>
                <a:spcPct val="100000"/>
              </a:lnSpc>
              <a:spcBef>
                <a:spcPts val="0"/>
              </a:spcBef>
              <a:spcAft>
                <a:spcPts val="0"/>
              </a:spcAft>
              <a:buClr>
                <a:schemeClr val="dk1"/>
              </a:buClr>
              <a:buSzPts val="1100"/>
              <a:buFont typeface="Arial"/>
              <a:buNone/>
            </a:pPr>
            <a:r>
              <a:rPr lang="en" sz="2400">
                <a:solidFill>
                  <a:schemeClr val="dk1"/>
                </a:solidFill>
              </a:rPr>
              <a:t>We “own” this hashtag as it hasn’t been used on Facebook or Instagram</a:t>
            </a:r>
            <a:endParaRPr sz="2400">
              <a:solidFill>
                <a:schemeClr val="dk1"/>
              </a:solidFill>
            </a:endParaRPr>
          </a:p>
          <a:p>
            <a:pPr marL="0" lvl="0" indent="0" rtl="0">
              <a:lnSpc>
                <a:spcPct val="100000"/>
              </a:lnSpc>
              <a:spcBef>
                <a:spcPts val="0"/>
              </a:spcBef>
              <a:spcAft>
                <a:spcPts val="0"/>
              </a:spcAft>
              <a:buNone/>
            </a:pPr>
            <a:endParaRPr sz="2400">
              <a:solidFill>
                <a:schemeClr val="dk1"/>
              </a:solidFill>
            </a:endParaRPr>
          </a:p>
          <a:p>
            <a:pPr marL="0" lvl="0" indent="0" rtl="0">
              <a:lnSpc>
                <a:spcPct val="100000"/>
              </a:lnSpc>
              <a:spcBef>
                <a:spcPts val="0"/>
              </a:spcBef>
              <a:spcAft>
                <a:spcPts val="0"/>
              </a:spcAft>
              <a:buNone/>
            </a:pPr>
            <a:r>
              <a:rPr lang="en" sz="2400" b="1">
                <a:solidFill>
                  <a:srgbClr val="6AA84F"/>
                </a:solidFill>
              </a:rPr>
              <a:t>Topic specific hashtags</a:t>
            </a:r>
            <a:r>
              <a:rPr lang="en" sz="2400">
                <a:solidFill>
                  <a:schemeClr val="dk1"/>
                </a:solidFill>
              </a:rPr>
              <a:t> </a:t>
            </a:r>
            <a:endParaRPr sz="2400">
              <a:solidFill>
                <a:schemeClr val="dk1"/>
              </a:solidFill>
            </a:endParaRPr>
          </a:p>
          <a:p>
            <a:pPr marL="0" lvl="0" indent="0" rtl="0">
              <a:lnSpc>
                <a:spcPct val="100000"/>
              </a:lnSpc>
              <a:spcBef>
                <a:spcPts val="0"/>
              </a:spcBef>
              <a:spcAft>
                <a:spcPts val="0"/>
              </a:spcAft>
              <a:buNone/>
            </a:pPr>
            <a:r>
              <a:rPr lang="en" sz="2400">
                <a:solidFill>
                  <a:schemeClr val="dk1"/>
                </a:solidFill>
              </a:rPr>
              <a:t>#DangersofSharing </a:t>
            </a:r>
            <a:endParaRPr sz="2400">
              <a:solidFill>
                <a:schemeClr val="dk1"/>
              </a:solidFill>
            </a:endParaRPr>
          </a:p>
          <a:p>
            <a:pPr marL="0" lvl="0" indent="0" rtl="0">
              <a:lnSpc>
                <a:spcPct val="100000"/>
              </a:lnSpc>
              <a:spcBef>
                <a:spcPts val="0"/>
              </a:spcBef>
              <a:spcAft>
                <a:spcPts val="0"/>
              </a:spcAft>
              <a:buNone/>
            </a:pPr>
            <a:r>
              <a:rPr lang="en" sz="2400">
                <a:solidFill>
                  <a:schemeClr val="dk1"/>
                </a:solidFill>
              </a:rPr>
              <a:t>#SafeStorage </a:t>
            </a:r>
            <a:endParaRPr sz="2400">
              <a:solidFill>
                <a:schemeClr val="dk1"/>
              </a:solidFill>
            </a:endParaRPr>
          </a:p>
          <a:p>
            <a:pPr marL="0" lvl="0" indent="0" rtl="0">
              <a:lnSpc>
                <a:spcPct val="100000"/>
              </a:lnSpc>
              <a:spcBef>
                <a:spcPts val="0"/>
              </a:spcBef>
              <a:spcAft>
                <a:spcPts val="0"/>
              </a:spcAft>
              <a:buNone/>
            </a:pPr>
            <a:r>
              <a:rPr lang="en" sz="2400">
                <a:solidFill>
                  <a:schemeClr val="dk1"/>
                </a:solidFill>
              </a:rPr>
              <a:t>#PrescriptionRisk </a:t>
            </a:r>
            <a:endParaRPr sz="2400">
              <a:solidFill>
                <a:schemeClr val="dk1"/>
              </a:solidFill>
            </a:endParaRPr>
          </a:p>
          <a:p>
            <a:pPr marL="0" lvl="0" indent="0" rtl="0">
              <a:lnSpc>
                <a:spcPct val="100000"/>
              </a:lnSpc>
              <a:spcBef>
                <a:spcPts val="0"/>
              </a:spcBef>
              <a:spcAft>
                <a:spcPts val="0"/>
              </a:spcAft>
              <a:buClr>
                <a:schemeClr val="dk1"/>
              </a:buClr>
              <a:buSzPts val="1100"/>
              <a:buFont typeface="Arial"/>
              <a:buNone/>
            </a:pPr>
            <a:r>
              <a:rPr lang="en" sz="2400">
                <a:solidFill>
                  <a:schemeClr val="dk1"/>
                </a:solidFill>
              </a:rPr>
              <a:t>#GetNalaxone</a:t>
            </a:r>
            <a:endParaRPr sz="2400">
              <a:solidFill>
                <a:schemeClr val="dk1"/>
              </a:solidFill>
            </a:endParaRPr>
          </a:p>
          <a:p>
            <a:pPr marL="0" lvl="0" indent="0">
              <a:spcBef>
                <a:spcPts val="0"/>
              </a:spcBef>
              <a:spcAft>
                <a:spcPts val="1600"/>
              </a:spcAft>
              <a:buNone/>
            </a:pPr>
            <a:endParaRPr/>
          </a:p>
        </p:txBody>
      </p:sp>
      <p:sp>
        <p:nvSpPr>
          <p:cNvPr id="377" name="Shape 3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32</a:t>
            </a:fld>
            <a:endParaRPr/>
          </a:p>
        </p:txBody>
      </p:sp>
      <p:sp>
        <p:nvSpPr>
          <p:cNvPr id="383" name="Shape 383"/>
          <p:cNvSpPr txBox="1"/>
          <p:nvPr/>
        </p:nvSpPr>
        <p:spPr>
          <a:xfrm>
            <a:off x="1336950" y="779875"/>
            <a:ext cx="7684500" cy="3351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800" b="1">
                <a:solidFill>
                  <a:srgbClr val="6AA84F"/>
                </a:solidFill>
              </a:rPr>
              <a:t>SHARE CONTENT AND EXPANDING YOUR REACH</a:t>
            </a:r>
            <a:endParaRPr sz="1800" b="1">
              <a:solidFill>
                <a:srgbClr val="6AA84F"/>
              </a:solidFill>
            </a:endParaRPr>
          </a:p>
          <a:p>
            <a:pPr marL="0" lvl="0" indent="0" rtl="0">
              <a:lnSpc>
                <a:spcPct val="115000"/>
              </a:lnSpc>
              <a:spcBef>
                <a:spcPts val="1600"/>
              </a:spcBef>
              <a:spcAft>
                <a:spcPts val="0"/>
              </a:spcAft>
              <a:buNone/>
            </a:pPr>
            <a:r>
              <a:rPr lang="en" sz="1800">
                <a:solidFill>
                  <a:schemeClr val="dk2"/>
                </a:solidFill>
              </a:rPr>
              <a:t>Photographs</a:t>
            </a:r>
            <a:endParaRPr sz="1800">
              <a:solidFill>
                <a:schemeClr val="dk2"/>
              </a:solidFill>
            </a:endParaRPr>
          </a:p>
          <a:p>
            <a:pPr marL="0" lvl="0" indent="0" rtl="0">
              <a:lnSpc>
                <a:spcPct val="115000"/>
              </a:lnSpc>
              <a:spcBef>
                <a:spcPts val="1600"/>
              </a:spcBef>
              <a:spcAft>
                <a:spcPts val="0"/>
              </a:spcAft>
              <a:buNone/>
            </a:pPr>
            <a:r>
              <a:rPr lang="en" sz="1800">
                <a:solidFill>
                  <a:schemeClr val="dk2"/>
                </a:solidFill>
              </a:rPr>
              <a:t>Videos</a:t>
            </a:r>
            <a:endParaRPr sz="1800">
              <a:solidFill>
                <a:schemeClr val="dk2"/>
              </a:solidFill>
            </a:endParaRPr>
          </a:p>
          <a:p>
            <a:pPr marL="0" lvl="0" indent="0" rtl="0">
              <a:lnSpc>
                <a:spcPct val="115000"/>
              </a:lnSpc>
              <a:spcBef>
                <a:spcPts val="1600"/>
              </a:spcBef>
              <a:spcAft>
                <a:spcPts val="0"/>
              </a:spcAft>
              <a:buNone/>
            </a:pPr>
            <a:r>
              <a:rPr lang="en" sz="1800">
                <a:solidFill>
                  <a:schemeClr val="dk2"/>
                </a:solidFill>
              </a:rPr>
              <a:t>Articles</a:t>
            </a:r>
            <a:endParaRPr sz="1800">
              <a:solidFill>
                <a:schemeClr val="dk2"/>
              </a:solidFill>
            </a:endParaRPr>
          </a:p>
          <a:p>
            <a:pPr marL="0" lvl="0" indent="0" rtl="0">
              <a:lnSpc>
                <a:spcPct val="115000"/>
              </a:lnSpc>
              <a:spcBef>
                <a:spcPts val="1600"/>
              </a:spcBef>
              <a:spcAft>
                <a:spcPts val="0"/>
              </a:spcAft>
              <a:buNone/>
            </a:pPr>
            <a:r>
              <a:rPr lang="en" sz="1800">
                <a:solidFill>
                  <a:schemeClr val="dk2"/>
                </a:solidFill>
              </a:rPr>
              <a:t>Cross-promotion - Ask friends/followers to share and promote </a:t>
            </a:r>
            <a:endParaRPr sz="1800">
              <a:solidFill>
                <a:schemeClr val="dk2"/>
              </a:solidFill>
            </a:endParaRPr>
          </a:p>
          <a:p>
            <a:pPr marL="0" lvl="0" indent="0" rtl="0">
              <a:lnSpc>
                <a:spcPct val="115000"/>
              </a:lnSpc>
              <a:spcBef>
                <a:spcPts val="1600"/>
              </a:spcBef>
              <a:spcAft>
                <a:spcPts val="1600"/>
              </a:spcAft>
              <a:buNone/>
            </a:pPr>
            <a:r>
              <a:rPr lang="en" sz="1800">
                <a:solidFill>
                  <a:schemeClr val="dk2"/>
                </a:solidFill>
              </a:rPr>
              <a:t>SEND TO: </a:t>
            </a:r>
            <a:r>
              <a:rPr lang="en" sz="2400" b="1">
                <a:solidFill>
                  <a:schemeClr val="dk2"/>
                </a:solidFill>
              </a:rPr>
              <a:t>hello@simplesocialmedianm.com</a:t>
            </a:r>
            <a:endParaRPr sz="2400" b="1">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p:nvPr/>
        </p:nvSpPr>
        <p:spPr>
          <a:xfrm>
            <a:off x="287975" y="199700"/>
            <a:ext cx="8625000" cy="7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solidFill>
                  <a:srgbClr val="F35F26"/>
                </a:solidFill>
                <a:latin typeface="Lato"/>
                <a:ea typeface="Lato"/>
                <a:cs typeface="Lato"/>
                <a:sym typeface="Lato"/>
              </a:rPr>
              <a:t>@doseofrealitynm - Facebook</a:t>
            </a:r>
            <a:endParaRPr sz="3000" b="1">
              <a:solidFill>
                <a:srgbClr val="F35F26"/>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3000" b="1">
                <a:solidFill>
                  <a:srgbClr val="F35F26"/>
                </a:solidFill>
                <a:latin typeface="Lato"/>
                <a:ea typeface="Lato"/>
                <a:cs typeface="Lato"/>
                <a:sym typeface="Lato"/>
              </a:rPr>
              <a:t>June 1, 2017- January 31, 2018</a:t>
            </a:r>
            <a:endParaRPr sz="3000" b="1">
              <a:solidFill>
                <a:srgbClr val="F35F26"/>
              </a:solidFill>
              <a:latin typeface="Lato"/>
              <a:ea typeface="Lato"/>
              <a:cs typeface="Lato"/>
              <a:sym typeface="Lato"/>
            </a:endParaRPr>
          </a:p>
          <a:p>
            <a:pPr marL="0" lvl="0" indent="0" algn="ctr" rtl="0">
              <a:spcBef>
                <a:spcPts val="0"/>
              </a:spcBef>
              <a:spcAft>
                <a:spcPts val="0"/>
              </a:spcAft>
              <a:buNone/>
            </a:pPr>
            <a:endParaRPr sz="4200" b="1">
              <a:solidFill>
                <a:schemeClr val="accent1"/>
              </a:solidFill>
              <a:latin typeface="Lato"/>
              <a:ea typeface="Lato"/>
              <a:cs typeface="Lato"/>
              <a:sym typeface="Lato"/>
            </a:endParaRPr>
          </a:p>
        </p:txBody>
      </p:sp>
      <p:pic>
        <p:nvPicPr>
          <p:cNvPr id="389" name="Shape 389"/>
          <p:cNvPicPr preferRelativeResize="0"/>
          <p:nvPr/>
        </p:nvPicPr>
        <p:blipFill>
          <a:blip r:embed="rId3">
            <a:alphaModFix/>
          </a:blip>
          <a:stretch>
            <a:fillRect/>
          </a:stretch>
        </p:blipFill>
        <p:spPr>
          <a:xfrm>
            <a:off x="1757350" y="1322350"/>
            <a:ext cx="5629275" cy="3486150"/>
          </a:xfrm>
          <a:prstGeom prst="rect">
            <a:avLst/>
          </a:prstGeom>
          <a:noFill/>
          <a:ln>
            <a:noFill/>
          </a:ln>
        </p:spPr>
      </p:pic>
      <p:sp>
        <p:nvSpPr>
          <p:cNvPr id="390" name="Shape 3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p:nvPr/>
        </p:nvSpPr>
        <p:spPr>
          <a:xfrm>
            <a:off x="287975" y="199700"/>
            <a:ext cx="8625000" cy="7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35F26"/>
                </a:solidFill>
                <a:latin typeface="Lato"/>
                <a:ea typeface="Lato"/>
                <a:cs typeface="Lato"/>
                <a:sym typeface="Lato"/>
              </a:rPr>
              <a:t>@doseofrealitynm Follower Base</a:t>
            </a:r>
            <a:endParaRPr sz="3000" b="1">
              <a:solidFill>
                <a:srgbClr val="F35F26"/>
              </a:solidFill>
              <a:latin typeface="Lato"/>
              <a:ea typeface="Lato"/>
              <a:cs typeface="Lato"/>
              <a:sym typeface="Lato"/>
            </a:endParaRPr>
          </a:p>
          <a:p>
            <a:pPr marL="0" lvl="0" indent="0" algn="ctr" rtl="0">
              <a:spcBef>
                <a:spcPts val="0"/>
              </a:spcBef>
              <a:spcAft>
                <a:spcPts val="0"/>
              </a:spcAft>
              <a:buNone/>
            </a:pPr>
            <a:r>
              <a:rPr lang="en" sz="3000" b="1">
                <a:solidFill>
                  <a:srgbClr val="F35F26"/>
                </a:solidFill>
                <a:latin typeface="Lato"/>
                <a:ea typeface="Lato"/>
                <a:cs typeface="Lato"/>
                <a:sym typeface="Lato"/>
              </a:rPr>
              <a:t>June 1, 2017 - January 31, 2018</a:t>
            </a:r>
            <a:endParaRPr sz="3000" b="1">
              <a:solidFill>
                <a:srgbClr val="F35F26"/>
              </a:solidFill>
              <a:latin typeface="Lato"/>
              <a:ea typeface="Lato"/>
              <a:cs typeface="Lato"/>
              <a:sym typeface="Lato"/>
            </a:endParaRPr>
          </a:p>
        </p:txBody>
      </p:sp>
      <p:sp>
        <p:nvSpPr>
          <p:cNvPr id="396" name="Shape 396"/>
          <p:cNvSpPr txBox="1"/>
          <p:nvPr/>
        </p:nvSpPr>
        <p:spPr>
          <a:xfrm>
            <a:off x="750100" y="1406850"/>
            <a:ext cx="8022600" cy="3565200"/>
          </a:xfrm>
          <a:prstGeom prst="rect">
            <a:avLst/>
          </a:prstGeom>
          <a:noFill/>
          <a:ln>
            <a:noFill/>
          </a:ln>
        </p:spPr>
        <p:txBody>
          <a:bodyPr spcFirstLastPara="1" wrap="square" lIns="91425" tIns="91425" rIns="91425" bIns="91425" anchor="t" anchorCtr="0">
            <a:noAutofit/>
          </a:bodyPr>
          <a:lstStyle/>
          <a:p>
            <a:pPr marL="457200" lvl="0" indent="-400050" rtl="0">
              <a:spcBef>
                <a:spcPts val="0"/>
              </a:spcBef>
              <a:spcAft>
                <a:spcPts val="0"/>
              </a:spcAft>
              <a:buSzPts val="2700"/>
              <a:buFont typeface="Quicksand"/>
              <a:buChar char="●"/>
            </a:pPr>
            <a:r>
              <a:rPr lang="en" sz="2700" b="1">
                <a:latin typeface="Lato"/>
                <a:ea typeface="Lato"/>
                <a:cs typeface="Lato"/>
                <a:sym typeface="Lato"/>
              </a:rPr>
              <a:t>Facebook</a:t>
            </a:r>
            <a:r>
              <a:rPr lang="en" sz="2700">
                <a:latin typeface="Lato"/>
                <a:ea typeface="Lato"/>
                <a:cs typeface="Lato"/>
                <a:sym typeface="Lato"/>
              </a:rPr>
              <a:t> Followers:  </a:t>
            </a:r>
            <a:r>
              <a:rPr lang="en" sz="2700">
                <a:solidFill>
                  <a:srgbClr val="F35F26"/>
                </a:solidFill>
                <a:latin typeface="Lato"/>
                <a:ea typeface="Lato"/>
                <a:cs typeface="Lato"/>
                <a:sym typeface="Lato"/>
              </a:rPr>
              <a:t>(748) </a:t>
            </a:r>
            <a:r>
              <a:rPr lang="en" sz="2700">
                <a:latin typeface="Lato"/>
                <a:ea typeface="Lato"/>
                <a:cs typeface="Lato"/>
                <a:sym typeface="Lato"/>
              </a:rPr>
              <a:t>/ Fans</a:t>
            </a:r>
            <a:r>
              <a:rPr lang="en" sz="2700">
                <a:solidFill>
                  <a:srgbClr val="F35F26"/>
                </a:solidFill>
                <a:latin typeface="Lato"/>
                <a:ea typeface="Lato"/>
                <a:cs typeface="Lato"/>
                <a:sym typeface="Lato"/>
              </a:rPr>
              <a:t> (729)</a:t>
            </a:r>
            <a:endParaRPr sz="2700">
              <a:solidFill>
                <a:srgbClr val="F35F26"/>
              </a:solidFill>
              <a:latin typeface="Lato"/>
              <a:ea typeface="Lato"/>
              <a:cs typeface="Lato"/>
              <a:sym typeface="Lato"/>
            </a:endParaRPr>
          </a:p>
          <a:p>
            <a:pPr marL="914400" lvl="1" indent="-400050" rtl="0">
              <a:spcBef>
                <a:spcPts val="0"/>
              </a:spcBef>
              <a:spcAft>
                <a:spcPts val="0"/>
              </a:spcAft>
              <a:buSzPts val="2700"/>
              <a:buFont typeface="Lato"/>
              <a:buChar char="○"/>
            </a:pPr>
            <a:r>
              <a:rPr lang="en" sz="2700">
                <a:latin typeface="Lato"/>
                <a:ea typeface="Lato"/>
                <a:cs typeface="Lato"/>
                <a:sym typeface="Lato"/>
              </a:rPr>
              <a:t>Reach:  </a:t>
            </a:r>
            <a:r>
              <a:rPr lang="en" sz="2700">
                <a:solidFill>
                  <a:srgbClr val="F35F26"/>
                </a:solidFill>
                <a:latin typeface="Lato"/>
                <a:ea typeface="Lato"/>
                <a:cs typeface="Lato"/>
                <a:sym typeface="Lato"/>
              </a:rPr>
              <a:t>(195,900)</a:t>
            </a:r>
            <a:endParaRPr sz="2700">
              <a:solidFill>
                <a:srgbClr val="F35F26"/>
              </a:solidFill>
              <a:latin typeface="Lato"/>
              <a:ea typeface="Lato"/>
              <a:cs typeface="Lato"/>
              <a:sym typeface="Lato"/>
            </a:endParaRPr>
          </a:p>
          <a:p>
            <a:pPr marL="914400" lvl="1" indent="-400050" rtl="0">
              <a:spcBef>
                <a:spcPts val="0"/>
              </a:spcBef>
              <a:spcAft>
                <a:spcPts val="0"/>
              </a:spcAft>
              <a:buSzPts val="2700"/>
              <a:buFont typeface="Lato"/>
              <a:buChar char="○"/>
            </a:pPr>
            <a:r>
              <a:rPr lang="en" sz="2700">
                <a:latin typeface="Lato"/>
                <a:ea typeface="Lato"/>
                <a:cs typeface="Lato"/>
                <a:sym typeface="Lato"/>
              </a:rPr>
              <a:t>Engagement: </a:t>
            </a:r>
            <a:r>
              <a:rPr lang="en" sz="2700">
                <a:solidFill>
                  <a:srgbClr val="F35F26"/>
                </a:solidFill>
                <a:latin typeface="Lato"/>
                <a:ea typeface="Lato"/>
                <a:cs typeface="Lato"/>
                <a:sym typeface="Lato"/>
              </a:rPr>
              <a:t>(5,517)</a:t>
            </a:r>
            <a:endParaRPr sz="2700">
              <a:solidFill>
                <a:srgbClr val="F35F26"/>
              </a:solidFill>
              <a:latin typeface="Lato"/>
              <a:ea typeface="Lato"/>
              <a:cs typeface="Lato"/>
              <a:sym typeface="Lato"/>
            </a:endParaRPr>
          </a:p>
          <a:p>
            <a:pPr marL="457200" lvl="0" indent="0" rtl="0">
              <a:spcBef>
                <a:spcPts val="0"/>
              </a:spcBef>
              <a:spcAft>
                <a:spcPts val="0"/>
              </a:spcAft>
              <a:buNone/>
            </a:pPr>
            <a:endParaRPr sz="2700">
              <a:solidFill>
                <a:srgbClr val="F35F26"/>
              </a:solidFill>
              <a:latin typeface="Lato"/>
              <a:ea typeface="Lato"/>
              <a:cs typeface="Lato"/>
              <a:sym typeface="Lato"/>
            </a:endParaRPr>
          </a:p>
          <a:p>
            <a:pPr marL="457200" lvl="0" indent="-400050" rtl="0">
              <a:spcBef>
                <a:spcPts val="0"/>
              </a:spcBef>
              <a:spcAft>
                <a:spcPts val="0"/>
              </a:spcAft>
              <a:buSzPts val="2700"/>
              <a:buFont typeface="Quicksand"/>
              <a:buChar char="●"/>
            </a:pPr>
            <a:r>
              <a:rPr lang="en" sz="2700" b="1">
                <a:latin typeface="Lato"/>
                <a:ea typeface="Lato"/>
                <a:cs typeface="Lato"/>
                <a:sym typeface="Lato"/>
              </a:rPr>
              <a:t>Instagram</a:t>
            </a:r>
            <a:r>
              <a:rPr lang="en" sz="2700">
                <a:latin typeface="Lato"/>
                <a:ea typeface="Lato"/>
                <a:cs typeface="Lato"/>
                <a:sym typeface="Lato"/>
              </a:rPr>
              <a:t> Followers: </a:t>
            </a:r>
            <a:r>
              <a:rPr lang="en" sz="2700">
                <a:solidFill>
                  <a:srgbClr val="F35F26"/>
                </a:solidFill>
                <a:latin typeface="Lato"/>
                <a:ea typeface="Lato"/>
                <a:cs typeface="Lato"/>
                <a:sym typeface="Lato"/>
              </a:rPr>
              <a:t>(227)</a:t>
            </a:r>
            <a:endParaRPr sz="2700">
              <a:solidFill>
                <a:srgbClr val="F35F26"/>
              </a:solidFill>
              <a:latin typeface="Lato"/>
              <a:ea typeface="Lato"/>
              <a:cs typeface="Lato"/>
              <a:sym typeface="Lato"/>
            </a:endParaRPr>
          </a:p>
          <a:p>
            <a:pPr marL="914400" lvl="1" indent="-400050" rtl="0">
              <a:spcBef>
                <a:spcPts val="0"/>
              </a:spcBef>
              <a:spcAft>
                <a:spcPts val="0"/>
              </a:spcAft>
              <a:buSzPts val="2700"/>
              <a:buFont typeface="Quicksand"/>
              <a:buChar char="○"/>
            </a:pPr>
            <a:r>
              <a:rPr lang="en" sz="2700">
                <a:latin typeface="Lato"/>
                <a:ea typeface="Lato"/>
                <a:cs typeface="Lato"/>
                <a:sym typeface="Lato"/>
              </a:rPr>
              <a:t>Reach: </a:t>
            </a:r>
            <a:r>
              <a:rPr lang="en" sz="2700">
                <a:solidFill>
                  <a:srgbClr val="F35F26"/>
                </a:solidFill>
                <a:latin typeface="Lato"/>
                <a:ea typeface="Lato"/>
                <a:cs typeface="Lato"/>
                <a:sym typeface="Lato"/>
              </a:rPr>
              <a:t>(31,196)</a:t>
            </a:r>
            <a:endParaRPr sz="2700">
              <a:solidFill>
                <a:srgbClr val="F35F26"/>
              </a:solidFill>
              <a:latin typeface="Lato"/>
              <a:ea typeface="Lato"/>
              <a:cs typeface="Lato"/>
              <a:sym typeface="Lato"/>
            </a:endParaRPr>
          </a:p>
          <a:p>
            <a:pPr marL="914400" lvl="1" indent="-400050" rtl="0">
              <a:spcBef>
                <a:spcPts val="0"/>
              </a:spcBef>
              <a:spcAft>
                <a:spcPts val="0"/>
              </a:spcAft>
              <a:buSzPts val="2700"/>
              <a:buFont typeface="Lato"/>
              <a:buChar char="○"/>
            </a:pPr>
            <a:r>
              <a:rPr lang="en" sz="2700">
                <a:latin typeface="Lato"/>
                <a:ea typeface="Lato"/>
                <a:cs typeface="Lato"/>
                <a:sym typeface="Lato"/>
              </a:rPr>
              <a:t>Engagement: </a:t>
            </a:r>
            <a:r>
              <a:rPr lang="en" sz="2700">
                <a:solidFill>
                  <a:srgbClr val="F35F26"/>
                </a:solidFill>
                <a:latin typeface="Lato"/>
                <a:ea typeface="Lato"/>
                <a:cs typeface="Lato"/>
                <a:sym typeface="Lato"/>
              </a:rPr>
              <a:t>(2,241)</a:t>
            </a:r>
            <a:endParaRPr sz="2700">
              <a:solidFill>
                <a:srgbClr val="F35F26"/>
              </a:solidFill>
              <a:latin typeface="Lato"/>
              <a:ea typeface="Lato"/>
              <a:cs typeface="Lato"/>
              <a:sym typeface="Lato"/>
            </a:endParaRPr>
          </a:p>
          <a:p>
            <a:pPr marL="0" lvl="0" indent="0" rtl="0">
              <a:spcBef>
                <a:spcPts val="0"/>
              </a:spcBef>
              <a:spcAft>
                <a:spcPts val="0"/>
              </a:spcAft>
              <a:buNone/>
            </a:pPr>
            <a:endParaRPr sz="2400">
              <a:latin typeface="Lato"/>
              <a:ea typeface="Lato"/>
              <a:cs typeface="Lato"/>
              <a:sym typeface="Lato"/>
            </a:endParaRPr>
          </a:p>
          <a:p>
            <a:pPr marL="0" lvl="0" indent="0">
              <a:spcBef>
                <a:spcPts val="0"/>
              </a:spcBef>
              <a:spcAft>
                <a:spcPts val="0"/>
              </a:spcAft>
              <a:buNone/>
            </a:pPr>
            <a:endParaRPr sz="2400">
              <a:latin typeface="Quicksand"/>
              <a:ea typeface="Quicksand"/>
              <a:cs typeface="Quicksand"/>
              <a:sym typeface="Quicksand"/>
            </a:endParaRPr>
          </a:p>
        </p:txBody>
      </p:sp>
      <p:sp>
        <p:nvSpPr>
          <p:cNvPr id="397" name="Shape 3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p:nvPr/>
        </p:nvSpPr>
        <p:spPr>
          <a:xfrm>
            <a:off x="460800" y="675150"/>
            <a:ext cx="8222400" cy="3793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35F26"/>
                </a:solidFill>
                <a:latin typeface="Lato"/>
                <a:ea typeface="Lato"/>
                <a:cs typeface="Lato"/>
                <a:sym typeface="Lato"/>
              </a:rPr>
              <a:t>Location:</a:t>
            </a:r>
            <a:r>
              <a:rPr lang="en">
                <a:solidFill>
                  <a:srgbClr val="F35F26"/>
                </a:solidFill>
                <a:latin typeface="Lato"/>
                <a:ea typeface="Lato"/>
                <a:cs typeface="Lato"/>
                <a:sym typeface="Lato"/>
              </a:rPr>
              <a:t> </a:t>
            </a:r>
            <a:endParaRPr>
              <a:solidFill>
                <a:srgbClr val="F35F26"/>
              </a:solidFill>
              <a:latin typeface="Lato"/>
              <a:ea typeface="Lato"/>
              <a:cs typeface="Lato"/>
              <a:sym typeface="Lato"/>
            </a:endParaRPr>
          </a:p>
          <a:p>
            <a:pPr marL="0" lvl="0" indent="0">
              <a:spcBef>
                <a:spcPts val="0"/>
              </a:spcBef>
              <a:spcAft>
                <a:spcPts val="0"/>
              </a:spcAft>
              <a:buNone/>
            </a:pPr>
            <a:r>
              <a:rPr lang="en">
                <a:latin typeface="Lato"/>
                <a:ea typeface="Lato"/>
                <a:cs typeface="Lato"/>
                <a:sym typeface="Lato"/>
              </a:rPr>
              <a:t>New Mexico </a:t>
            </a:r>
            <a:endParaRPr>
              <a:latin typeface="Lato"/>
              <a:ea typeface="Lato"/>
              <a:cs typeface="Lato"/>
              <a:sym typeface="Lato"/>
            </a:endParaRPr>
          </a:p>
          <a:p>
            <a:pPr marL="0" lvl="0" indent="0">
              <a:spcBef>
                <a:spcPts val="0"/>
              </a:spcBef>
              <a:spcAft>
                <a:spcPts val="0"/>
              </a:spcAft>
              <a:buNone/>
            </a:pPr>
            <a:endParaRPr b="1">
              <a:latin typeface="Lato"/>
              <a:ea typeface="Lato"/>
              <a:cs typeface="Lato"/>
              <a:sym typeface="Lato"/>
            </a:endParaRPr>
          </a:p>
          <a:p>
            <a:pPr marL="0" lvl="0" indent="0">
              <a:spcBef>
                <a:spcPts val="0"/>
              </a:spcBef>
              <a:spcAft>
                <a:spcPts val="0"/>
              </a:spcAft>
              <a:buNone/>
            </a:pPr>
            <a:r>
              <a:rPr lang="en" b="1">
                <a:solidFill>
                  <a:srgbClr val="6AA84F"/>
                </a:solidFill>
                <a:latin typeface="Lato"/>
                <a:ea typeface="Lato"/>
                <a:cs typeface="Lato"/>
                <a:sym typeface="Lato"/>
              </a:rPr>
              <a:t>Demographics: </a:t>
            </a:r>
            <a:endParaRPr b="1">
              <a:solidFill>
                <a:srgbClr val="6AA84F"/>
              </a:solidFill>
              <a:latin typeface="Lato"/>
              <a:ea typeface="Lato"/>
              <a:cs typeface="Lato"/>
              <a:sym typeface="Lato"/>
            </a:endParaRPr>
          </a:p>
          <a:p>
            <a:pPr marL="457200" lvl="0" indent="-317500" rtl="0">
              <a:spcBef>
                <a:spcPts val="0"/>
              </a:spcBef>
              <a:spcAft>
                <a:spcPts val="0"/>
              </a:spcAft>
              <a:buSzPts val="1400"/>
              <a:buFont typeface="Lato"/>
              <a:buChar char="●"/>
            </a:pPr>
            <a:r>
              <a:rPr lang="en">
                <a:latin typeface="Lato"/>
                <a:ea typeface="Lato"/>
                <a:cs typeface="Lato"/>
                <a:sym typeface="Lato"/>
              </a:rPr>
              <a:t>13 - 65+</a:t>
            </a:r>
            <a:endParaRPr>
              <a:latin typeface="Lato"/>
              <a:ea typeface="Lato"/>
              <a:cs typeface="Lato"/>
              <a:sym typeface="Lato"/>
            </a:endParaRPr>
          </a:p>
          <a:p>
            <a:pPr marL="457200" lvl="0" indent="-317500" rtl="0">
              <a:spcBef>
                <a:spcPts val="0"/>
              </a:spcBef>
              <a:spcAft>
                <a:spcPts val="0"/>
              </a:spcAft>
              <a:buSzPts val="1400"/>
              <a:buFont typeface="Lato"/>
              <a:buChar char="●"/>
            </a:pPr>
            <a:r>
              <a:rPr lang="en">
                <a:latin typeface="Lato"/>
                <a:ea typeface="Lato"/>
                <a:cs typeface="Lato"/>
                <a:sym typeface="Lato"/>
              </a:rPr>
              <a:t>Women &amp; Men</a:t>
            </a:r>
            <a:endParaRPr>
              <a:latin typeface="Lato"/>
              <a:ea typeface="Lato"/>
              <a:cs typeface="Lato"/>
              <a:sym typeface="Lato"/>
            </a:endParaRPr>
          </a:p>
          <a:p>
            <a:pPr marL="0" lvl="0" indent="0" rtl="0">
              <a:spcBef>
                <a:spcPts val="0"/>
              </a:spcBef>
              <a:spcAft>
                <a:spcPts val="0"/>
              </a:spcAft>
              <a:buNone/>
            </a:pPr>
            <a:endParaRPr>
              <a:latin typeface="Lato"/>
              <a:ea typeface="Lato"/>
              <a:cs typeface="Lato"/>
              <a:sym typeface="Lato"/>
            </a:endParaRPr>
          </a:p>
          <a:p>
            <a:pPr marL="0" lvl="0" indent="0" rtl="0">
              <a:spcBef>
                <a:spcPts val="0"/>
              </a:spcBef>
              <a:spcAft>
                <a:spcPts val="0"/>
              </a:spcAft>
              <a:buNone/>
            </a:pPr>
            <a:r>
              <a:rPr lang="en" b="1">
                <a:latin typeface="Lato"/>
                <a:ea typeface="Lato"/>
                <a:cs typeface="Lato"/>
                <a:sym typeface="Lato"/>
              </a:rPr>
              <a:t>J</a:t>
            </a:r>
            <a:r>
              <a:rPr lang="en" b="1">
                <a:solidFill>
                  <a:srgbClr val="F35F26"/>
                </a:solidFill>
                <a:latin typeface="Lato"/>
                <a:ea typeface="Lato"/>
                <a:cs typeface="Lato"/>
                <a:sym typeface="Lato"/>
              </a:rPr>
              <a:t>ob and/or Field of Study Keywords:</a:t>
            </a:r>
            <a:endParaRPr b="1">
              <a:solidFill>
                <a:srgbClr val="F35F26"/>
              </a:solidFill>
              <a:latin typeface="Lato"/>
              <a:ea typeface="Lato"/>
              <a:cs typeface="Lato"/>
              <a:sym typeface="Lato"/>
            </a:endParaRPr>
          </a:p>
          <a:p>
            <a:pPr marL="0" lvl="0" indent="0" rtl="0">
              <a:spcBef>
                <a:spcPts val="0"/>
              </a:spcBef>
              <a:spcAft>
                <a:spcPts val="0"/>
              </a:spcAft>
              <a:buNone/>
            </a:pPr>
            <a:r>
              <a:rPr lang="en">
                <a:latin typeface="Lato"/>
                <a:ea typeface="Lato"/>
                <a:cs typeface="Lato"/>
                <a:sym typeface="Lato"/>
              </a:rPr>
              <a:t>Parents, Social Worker, Therapist, Pharmacist, Police Officer, Firefighter, Emergency Room Nurse &amp; Doctor, Health Care &amp; Home Service, Firefighter, Construction, Substance Abuse and Mental Health Service, Cook, Waiter, Alcohol and Drug Counselor, Middle or High School Counselor, Principal. Middle and High School Teachers, Student, etc...</a:t>
            </a:r>
            <a:endParaRPr>
              <a:latin typeface="Lato"/>
              <a:ea typeface="Lato"/>
              <a:cs typeface="Lato"/>
              <a:sym typeface="Lato"/>
            </a:endParaRPr>
          </a:p>
          <a:p>
            <a:pPr marL="0" lvl="0" indent="0" rtl="0">
              <a:spcBef>
                <a:spcPts val="0"/>
              </a:spcBef>
              <a:spcAft>
                <a:spcPts val="0"/>
              </a:spcAft>
              <a:buNone/>
            </a:pPr>
            <a:endParaRPr>
              <a:latin typeface="Lato"/>
              <a:ea typeface="Lato"/>
              <a:cs typeface="Lato"/>
              <a:sym typeface="Lato"/>
            </a:endParaRPr>
          </a:p>
          <a:p>
            <a:pPr marL="0" lvl="0" indent="0" rtl="0">
              <a:spcBef>
                <a:spcPts val="0"/>
              </a:spcBef>
              <a:spcAft>
                <a:spcPts val="0"/>
              </a:spcAft>
              <a:buNone/>
            </a:pPr>
            <a:r>
              <a:rPr lang="en" b="1">
                <a:solidFill>
                  <a:srgbClr val="6AA84F"/>
                </a:solidFill>
                <a:latin typeface="Lato"/>
                <a:ea typeface="Lato"/>
                <a:cs typeface="Lato"/>
                <a:sym typeface="Lato"/>
              </a:rPr>
              <a:t>Interests Keywords: </a:t>
            </a:r>
            <a:endParaRPr b="1">
              <a:solidFill>
                <a:srgbClr val="6AA84F"/>
              </a:solidFill>
              <a:latin typeface="Lato"/>
              <a:ea typeface="Lato"/>
              <a:cs typeface="Lato"/>
              <a:sym typeface="Lato"/>
            </a:endParaRPr>
          </a:p>
          <a:p>
            <a:pPr marL="0" lvl="0" indent="0" rtl="0">
              <a:spcBef>
                <a:spcPts val="0"/>
              </a:spcBef>
              <a:spcAft>
                <a:spcPts val="0"/>
              </a:spcAft>
              <a:buNone/>
            </a:pPr>
            <a:r>
              <a:rPr lang="en">
                <a:latin typeface="Lato"/>
                <a:ea typeface="Lato"/>
                <a:cs typeface="Lato"/>
                <a:sym typeface="Lato"/>
              </a:rPr>
              <a:t>Intervention, Activism, Rehab, Recovery, Substance Abuse Prevention, Social Justice, Community Issues, Non-Profit, Human Rights, Social Issues, Middle and High School, Detox, Charitable Organization, Volunteering, Drug Education, Residential Treatment, etc...</a:t>
            </a:r>
            <a:endParaRPr>
              <a:latin typeface="Lato"/>
              <a:ea typeface="Lato"/>
              <a:cs typeface="Lato"/>
              <a:sym typeface="Lato"/>
            </a:endParaRPr>
          </a:p>
          <a:p>
            <a:pPr marL="0" lvl="0" indent="0" rtl="0">
              <a:spcBef>
                <a:spcPts val="0"/>
              </a:spcBef>
              <a:spcAft>
                <a:spcPts val="0"/>
              </a:spcAft>
              <a:buNone/>
            </a:pPr>
            <a:endParaRPr>
              <a:latin typeface="Lato"/>
              <a:ea typeface="Lato"/>
              <a:cs typeface="Lato"/>
              <a:sym typeface="Lato"/>
            </a:endParaRPr>
          </a:p>
          <a:p>
            <a:pPr marL="0" lvl="0" indent="0" rtl="0">
              <a:spcBef>
                <a:spcPts val="0"/>
              </a:spcBef>
              <a:spcAft>
                <a:spcPts val="0"/>
              </a:spcAft>
              <a:buNone/>
            </a:pPr>
            <a:r>
              <a:rPr lang="en" b="1">
                <a:solidFill>
                  <a:srgbClr val="F35F26"/>
                </a:solidFill>
                <a:latin typeface="Lato"/>
                <a:ea typeface="Lato"/>
                <a:cs typeface="Lato"/>
                <a:sym typeface="Lato"/>
              </a:rPr>
              <a:t>Life Event: </a:t>
            </a:r>
            <a:endParaRPr b="1">
              <a:solidFill>
                <a:srgbClr val="F35F26"/>
              </a:solidFill>
              <a:latin typeface="Lato"/>
              <a:ea typeface="Lato"/>
              <a:cs typeface="Lato"/>
              <a:sym typeface="Lato"/>
            </a:endParaRPr>
          </a:p>
          <a:p>
            <a:pPr marL="0" lvl="0" indent="0">
              <a:spcBef>
                <a:spcPts val="0"/>
              </a:spcBef>
              <a:spcAft>
                <a:spcPts val="0"/>
              </a:spcAft>
              <a:buNone/>
            </a:pPr>
            <a:r>
              <a:rPr lang="en">
                <a:latin typeface="Lato"/>
                <a:ea typeface="Lato"/>
                <a:cs typeface="Lato"/>
                <a:sym typeface="Lato"/>
              </a:rPr>
              <a:t>Away from Family, Away from Hometown</a:t>
            </a:r>
            <a:endParaRPr>
              <a:latin typeface="Lato"/>
              <a:ea typeface="Lato"/>
              <a:cs typeface="Lato"/>
              <a:sym typeface="Lato"/>
            </a:endParaRPr>
          </a:p>
        </p:txBody>
      </p:sp>
      <p:sp>
        <p:nvSpPr>
          <p:cNvPr id="403" name="Shape 403"/>
          <p:cNvSpPr txBox="1"/>
          <p:nvPr/>
        </p:nvSpPr>
        <p:spPr>
          <a:xfrm>
            <a:off x="1389450" y="142875"/>
            <a:ext cx="6365100" cy="528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600" b="1">
                <a:solidFill>
                  <a:srgbClr val="F35F26"/>
                </a:solidFill>
                <a:latin typeface="Lato"/>
                <a:ea typeface="Lato"/>
                <a:cs typeface="Lato"/>
                <a:sym typeface="Lato"/>
              </a:rPr>
              <a:t>Target Location and Demographic</a:t>
            </a:r>
            <a:endParaRPr sz="2600" b="1">
              <a:solidFill>
                <a:srgbClr val="F35F26"/>
              </a:solidFill>
              <a:latin typeface="Lato"/>
              <a:ea typeface="Lato"/>
              <a:cs typeface="Lato"/>
              <a:sym typeface="Lato"/>
            </a:endParaRPr>
          </a:p>
        </p:txBody>
      </p:sp>
      <p:sp>
        <p:nvSpPr>
          <p:cNvPr id="404" name="Shape 4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p:nvPr/>
        </p:nvSpPr>
        <p:spPr>
          <a:xfrm>
            <a:off x="115500" y="199700"/>
            <a:ext cx="8913000" cy="7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solidFill>
                  <a:srgbClr val="F35F26"/>
                </a:solidFill>
                <a:latin typeface="Lato"/>
                <a:ea typeface="Lato"/>
                <a:cs typeface="Lato"/>
                <a:sym typeface="Lato"/>
              </a:rPr>
              <a:t>@doseofrealitynm - Facebook Growth Comparison</a:t>
            </a:r>
            <a:endParaRPr sz="3000" b="1">
              <a:solidFill>
                <a:srgbClr val="F35F26"/>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3000" b="1">
                <a:solidFill>
                  <a:srgbClr val="F35F26"/>
                </a:solidFill>
                <a:latin typeface="Lato"/>
                <a:ea typeface="Lato"/>
                <a:cs typeface="Lato"/>
                <a:sym typeface="Lato"/>
              </a:rPr>
              <a:t>June 1, 2017- January 31, 2018</a:t>
            </a:r>
            <a:endParaRPr sz="3000" b="1">
              <a:solidFill>
                <a:srgbClr val="F35F26"/>
              </a:solidFill>
              <a:latin typeface="Lato"/>
              <a:ea typeface="Lato"/>
              <a:cs typeface="Lato"/>
              <a:sym typeface="Lato"/>
            </a:endParaRPr>
          </a:p>
          <a:p>
            <a:pPr marL="0" lvl="0" indent="0" algn="ctr" rtl="0">
              <a:spcBef>
                <a:spcPts val="0"/>
              </a:spcBef>
              <a:spcAft>
                <a:spcPts val="0"/>
              </a:spcAft>
              <a:buNone/>
            </a:pPr>
            <a:endParaRPr sz="2400" b="1">
              <a:solidFill>
                <a:schemeClr val="accent1"/>
              </a:solidFill>
              <a:latin typeface="Lato"/>
              <a:ea typeface="Lato"/>
              <a:cs typeface="Lato"/>
              <a:sym typeface="Lato"/>
            </a:endParaRPr>
          </a:p>
        </p:txBody>
      </p:sp>
      <p:sp>
        <p:nvSpPr>
          <p:cNvPr id="410" name="Shape 410"/>
          <p:cNvSpPr txBox="1"/>
          <p:nvPr/>
        </p:nvSpPr>
        <p:spPr>
          <a:xfrm>
            <a:off x="6000725" y="2262725"/>
            <a:ext cx="2243100" cy="187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200">
                <a:solidFill>
                  <a:srgbClr val="222222"/>
                </a:solidFill>
                <a:highlight>
                  <a:srgbClr val="FFFFFF"/>
                </a:highlight>
                <a:latin typeface="Lato"/>
                <a:ea typeface="Lato"/>
                <a:cs typeface="Lato"/>
                <a:sym typeface="Lato"/>
              </a:rPr>
              <a:t>The Page Performance Index (PPI) is a combination of engagement and growth. It combines both figures to provide an estimate value for a pages success and is based on the average growth and engagement values of all pages in our index.</a:t>
            </a:r>
            <a:endParaRPr sz="1200">
              <a:solidFill>
                <a:srgbClr val="222222"/>
              </a:solidFill>
              <a:highlight>
                <a:srgbClr val="FFFFFF"/>
              </a:highlight>
              <a:latin typeface="Lato"/>
              <a:ea typeface="Lato"/>
              <a:cs typeface="Lato"/>
              <a:sym typeface="Lato"/>
            </a:endParaRPr>
          </a:p>
          <a:p>
            <a:pPr marL="0" lvl="0" indent="0">
              <a:spcBef>
                <a:spcPts val="0"/>
              </a:spcBef>
              <a:spcAft>
                <a:spcPts val="0"/>
              </a:spcAft>
              <a:buClr>
                <a:schemeClr val="dk1"/>
              </a:buClr>
              <a:buSzPts val="1100"/>
              <a:buFont typeface="Arial"/>
              <a:buNone/>
            </a:pPr>
            <a:endParaRPr sz="1200">
              <a:solidFill>
                <a:srgbClr val="222222"/>
              </a:solidFill>
              <a:highlight>
                <a:srgbClr val="FFFFFF"/>
              </a:highlight>
              <a:latin typeface="Lato"/>
              <a:ea typeface="Lato"/>
              <a:cs typeface="Lato"/>
              <a:sym typeface="Lato"/>
            </a:endParaRPr>
          </a:p>
          <a:p>
            <a:pPr marL="0" lvl="0" indent="0">
              <a:spcBef>
                <a:spcPts val="0"/>
              </a:spcBef>
              <a:spcAft>
                <a:spcPts val="0"/>
              </a:spcAft>
              <a:buNone/>
            </a:pPr>
            <a:endParaRPr sz="1200">
              <a:latin typeface="Lato"/>
              <a:ea typeface="Lato"/>
              <a:cs typeface="Lato"/>
              <a:sym typeface="Lato"/>
            </a:endParaRPr>
          </a:p>
        </p:txBody>
      </p:sp>
      <p:pic>
        <p:nvPicPr>
          <p:cNvPr id="411" name="Shape 411"/>
          <p:cNvPicPr preferRelativeResize="0"/>
          <p:nvPr/>
        </p:nvPicPr>
        <p:blipFill>
          <a:blip r:embed="rId3">
            <a:alphaModFix/>
          </a:blip>
          <a:stretch>
            <a:fillRect/>
          </a:stretch>
        </p:blipFill>
        <p:spPr>
          <a:xfrm>
            <a:off x="464350" y="1314625"/>
            <a:ext cx="4945050" cy="3769701"/>
          </a:xfrm>
          <a:prstGeom prst="rect">
            <a:avLst/>
          </a:prstGeom>
          <a:noFill/>
          <a:ln>
            <a:noFill/>
          </a:ln>
        </p:spPr>
      </p:pic>
      <p:sp>
        <p:nvSpPr>
          <p:cNvPr id="412" name="Shape 4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p:nvPr/>
        </p:nvSpPr>
        <p:spPr>
          <a:xfrm>
            <a:off x="115500" y="199700"/>
            <a:ext cx="8913000" cy="7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35F26"/>
                </a:solidFill>
                <a:latin typeface="Lato"/>
                <a:ea typeface="Lato"/>
                <a:cs typeface="Lato"/>
                <a:sym typeface="Lato"/>
              </a:rPr>
              <a:t>@doseofrealitynm - Facebook Post Comparison</a:t>
            </a:r>
            <a:endParaRPr sz="3000" b="1">
              <a:solidFill>
                <a:srgbClr val="F35F26"/>
              </a:solidFill>
              <a:latin typeface="Lato"/>
              <a:ea typeface="Lato"/>
              <a:cs typeface="Lato"/>
              <a:sym typeface="Lato"/>
            </a:endParaRPr>
          </a:p>
          <a:p>
            <a:pPr marL="0" lvl="0" indent="0" algn="ctr" rtl="0">
              <a:spcBef>
                <a:spcPts val="0"/>
              </a:spcBef>
              <a:spcAft>
                <a:spcPts val="0"/>
              </a:spcAft>
              <a:buNone/>
            </a:pPr>
            <a:r>
              <a:rPr lang="en" sz="3000" b="1">
                <a:solidFill>
                  <a:srgbClr val="F35F26"/>
                </a:solidFill>
                <a:latin typeface="Lato"/>
                <a:ea typeface="Lato"/>
                <a:cs typeface="Lato"/>
                <a:sym typeface="Lato"/>
              </a:rPr>
              <a:t>June 1, 2017- January 31, 2018</a:t>
            </a:r>
            <a:endParaRPr sz="3000" b="1">
              <a:solidFill>
                <a:srgbClr val="F35F26"/>
              </a:solidFill>
              <a:latin typeface="Lato"/>
              <a:ea typeface="Lato"/>
              <a:cs typeface="Lato"/>
              <a:sym typeface="Lato"/>
            </a:endParaRPr>
          </a:p>
          <a:p>
            <a:pPr marL="0" lvl="0" indent="0" algn="ctr" rtl="0">
              <a:spcBef>
                <a:spcPts val="0"/>
              </a:spcBef>
              <a:spcAft>
                <a:spcPts val="0"/>
              </a:spcAft>
              <a:buNone/>
            </a:pPr>
            <a:endParaRPr sz="2400" b="1">
              <a:solidFill>
                <a:schemeClr val="accent1"/>
              </a:solidFill>
              <a:latin typeface="Lato"/>
              <a:ea typeface="Lato"/>
              <a:cs typeface="Lato"/>
              <a:sym typeface="Lato"/>
            </a:endParaRPr>
          </a:p>
          <a:p>
            <a:pPr marL="0" lvl="0" indent="0" algn="ctr" rtl="0">
              <a:spcBef>
                <a:spcPts val="0"/>
              </a:spcBef>
              <a:spcAft>
                <a:spcPts val="0"/>
              </a:spcAft>
              <a:buNone/>
            </a:pPr>
            <a:endParaRPr sz="3000" b="1">
              <a:solidFill>
                <a:schemeClr val="accent1"/>
              </a:solidFill>
              <a:latin typeface="Lato"/>
              <a:ea typeface="Lato"/>
              <a:cs typeface="Lato"/>
              <a:sym typeface="Lato"/>
            </a:endParaRPr>
          </a:p>
          <a:p>
            <a:pPr marL="0" lvl="0" indent="0" algn="ctr" rtl="0">
              <a:spcBef>
                <a:spcPts val="0"/>
              </a:spcBef>
              <a:spcAft>
                <a:spcPts val="0"/>
              </a:spcAft>
              <a:buNone/>
            </a:pPr>
            <a:endParaRPr sz="2400" b="1">
              <a:solidFill>
                <a:schemeClr val="accent1"/>
              </a:solidFill>
              <a:latin typeface="Lato"/>
              <a:ea typeface="Lato"/>
              <a:cs typeface="Lato"/>
              <a:sym typeface="Lato"/>
            </a:endParaRPr>
          </a:p>
        </p:txBody>
      </p:sp>
      <p:pic>
        <p:nvPicPr>
          <p:cNvPr id="418" name="Shape 418"/>
          <p:cNvPicPr preferRelativeResize="0"/>
          <p:nvPr/>
        </p:nvPicPr>
        <p:blipFill>
          <a:blip r:embed="rId3">
            <a:alphaModFix/>
          </a:blip>
          <a:stretch>
            <a:fillRect/>
          </a:stretch>
        </p:blipFill>
        <p:spPr>
          <a:xfrm>
            <a:off x="152400" y="1382375"/>
            <a:ext cx="8839202" cy="3660177"/>
          </a:xfrm>
          <a:prstGeom prst="rect">
            <a:avLst/>
          </a:prstGeom>
          <a:noFill/>
          <a:ln>
            <a:noFill/>
          </a:ln>
        </p:spPr>
      </p:pic>
      <p:sp>
        <p:nvSpPr>
          <p:cNvPr id="419" name="Shape 4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p:nvPr/>
        </p:nvSpPr>
        <p:spPr>
          <a:xfrm>
            <a:off x="115500" y="199700"/>
            <a:ext cx="8913000" cy="7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solidFill>
                  <a:srgbClr val="F35F26"/>
                </a:solidFill>
                <a:latin typeface="Lato"/>
                <a:ea typeface="Lato"/>
                <a:cs typeface="Lato"/>
                <a:sym typeface="Lato"/>
              </a:rPr>
              <a:t>@doseofrealitynm - Facebook Growth Comparison</a:t>
            </a:r>
            <a:endParaRPr sz="3000" b="1">
              <a:solidFill>
                <a:srgbClr val="F35F26"/>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en" sz="3000" b="1">
                <a:solidFill>
                  <a:srgbClr val="F35F26"/>
                </a:solidFill>
                <a:latin typeface="Lato"/>
                <a:ea typeface="Lato"/>
                <a:cs typeface="Lato"/>
                <a:sym typeface="Lato"/>
              </a:rPr>
              <a:t>June 1, 2017- January 31, 2018</a:t>
            </a:r>
            <a:endParaRPr sz="3000" b="1">
              <a:solidFill>
                <a:srgbClr val="F35F26"/>
              </a:solidFill>
              <a:latin typeface="Lato"/>
              <a:ea typeface="Lato"/>
              <a:cs typeface="Lato"/>
              <a:sym typeface="Lato"/>
            </a:endParaRPr>
          </a:p>
          <a:p>
            <a:pPr marL="0" lvl="0" indent="0" algn="ctr" rtl="0">
              <a:spcBef>
                <a:spcPts val="0"/>
              </a:spcBef>
              <a:spcAft>
                <a:spcPts val="0"/>
              </a:spcAft>
              <a:buNone/>
            </a:pPr>
            <a:endParaRPr sz="2400" b="1">
              <a:solidFill>
                <a:schemeClr val="accent1"/>
              </a:solidFill>
              <a:latin typeface="Lato"/>
              <a:ea typeface="Lato"/>
              <a:cs typeface="Lato"/>
              <a:sym typeface="Lato"/>
            </a:endParaRPr>
          </a:p>
        </p:txBody>
      </p:sp>
      <p:sp>
        <p:nvSpPr>
          <p:cNvPr id="425" name="Shape 425"/>
          <p:cNvSpPr txBox="1"/>
          <p:nvPr/>
        </p:nvSpPr>
        <p:spPr>
          <a:xfrm>
            <a:off x="6000725" y="2262725"/>
            <a:ext cx="2243100" cy="1873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200">
                <a:solidFill>
                  <a:srgbClr val="222222"/>
                </a:solidFill>
                <a:highlight>
                  <a:srgbClr val="FFFFFF"/>
                </a:highlight>
                <a:latin typeface="Lato"/>
                <a:ea typeface="Lato"/>
                <a:cs typeface="Lato"/>
                <a:sym typeface="Lato"/>
              </a:rPr>
              <a:t>The Page Performance Index (PPI) is a combination of engagement and growth. It combines both figures to provide an estimate value for a pages success and is based on the average growth and engagement values of all pages in our index.</a:t>
            </a:r>
            <a:endParaRPr sz="1200">
              <a:solidFill>
                <a:srgbClr val="222222"/>
              </a:solidFill>
              <a:highlight>
                <a:srgbClr val="FFFFFF"/>
              </a:highlight>
              <a:latin typeface="Lato"/>
              <a:ea typeface="Lato"/>
              <a:cs typeface="Lato"/>
              <a:sym typeface="Lato"/>
            </a:endParaRPr>
          </a:p>
          <a:p>
            <a:pPr marL="0" lvl="0" indent="0" rtl="0">
              <a:spcBef>
                <a:spcPts val="0"/>
              </a:spcBef>
              <a:spcAft>
                <a:spcPts val="0"/>
              </a:spcAft>
              <a:buClr>
                <a:schemeClr val="dk1"/>
              </a:buClr>
              <a:buSzPts val="1100"/>
              <a:buFont typeface="Arial"/>
              <a:buNone/>
            </a:pPr>
            <a:endParaRPr sz="1200">
              <a:solidFill>
                <a:srgbClr val="222222"/>
              </a:solidFill>
              <a:highlight>
                <a:srgbClr val="FFFFFF"/>
              </a:highlight>
              <a:latin typeface="Lato"/>
              <a:ea typeface="Lato"/>
              <a:cs typeface="Lato"/>
              <a:sym typeface="Lato"/>
            </a:endParaRPr>
          </a:p>
          <a:p>
            <a:pPr marL="0" lvl="0" indent="0" rtl="0">
              <a:spcBef>
                <a:spcPts val="0"/>
              </a:spcBef>
              <a:spcAft>
                <a:spcPts val="0"/>
              </a:spcAft>
              <a:buNone/>
            </a:pPr>
            <a:endParaRPr sz="1200">
              <a:latin typeface="Lato"/>
              <a:ea typeface="Lato"/>
              <a:cs typeface="Lato"/>
              <a:sym typeface="Lato"/>
            </a:endParaRPr>
          </a:p>
        </p:txBody>
      </p:sp>
      <p:pic>
        <p:nvPicPr>
          <p:cNvPr id="426" name="Shape 426"/>
          <p:cNvPicPr preferRelativeResize="0"/>
          <p:nvPr/>
        </p:nvPicPr>
        <p:blipFill>
          <a:blip r:embed="rId3">
            <a:alphaModFix/>
          </a:blip>
          <a:stretch>
            <a:fillRect/>
          </a:stretch>
        </p:blipFill>
        <p:spPr>
          <a:xfrm>
            <a:off x="145275" y="1403800"/>
            <a:ext cx="5695925" cy="3487301"/>
          </a:xfrm>
          <a:prstGeom prst="rect">
            <a:avLst/>
          </a:prstGeom>
          <a:noFill/>
          <a:ln>
            <a:noFill/>
          </a:ln>
        </p:spPr>
      </p:pic>
      <p:pic>
        <p:nvPicPr>
          <p:cNvPr id="427" name="Shape 427"/>
          <p:cNvPicPr preferRelativeResize="0"/>
          <p:nvPr/>
        </p:nvPicPr>
        <p:blipFill>
          <a:blip r:embed="rId4">
            <a:alphaModFix/>
          </a:blip>
          <a:stretch>
            <a:fillRect/>
          </a:stretch>
        </p:blipFill>
        <p:spPr>
          <a:xfrm>
            <a:off x="3280875" y="1403800"/>
            <a:ext cx="658525" cy="3453951"/>
          </a:xfrm>
          <a:prstGeom prst="rect">
            <a:avLst/>
          </a:prstGeom>
          <a:noFill/>
          <a:ln>
            <a:noFill/>
          </a:ln>
        </p:spPr>
      </p:pic>
      <p:sp>
        <p:nvSpPr>
          <p:cNvPr id="428" name="Shape 4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p:nvPr/>
        </p:nvSpPr>
        <p:spPr>
          <a:xfrm>
            <a:off x="115500" y="199700"/>
            <a:ext cx="8913000" cy="77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35F26"/>
                </a:solidFill>
                <a:latin typeface="Lato"/>
                <a:ea typeface="Lato"/>
                <a:cs typeface="Lato"/>
                <a:sym typeface="Lato"/>
              </a:rPr>
              <a:t>@doseofrealitynm - Facebook Post Comparison</a:t>
            </a:r>
            <a:endParaRPr sz="3000" b="1">
              <a:solidFill>
                <a:srgbClr val="F35F26"/>
              </a:solidFill>
              <a:latin typeface="Lato"/>
              <a:ea typeface="Lato"/>
              <a:cs typeface="Lato"/>
              <a:sym typeface="Lato"/>
            </a:endParaRPr>
          </a:p>
          <a:p>
            <a:pPr marL="0" lvl="0" indent="0" algn="ctr" rtl="0">
              <a:spcBef>
                <a:spcPts val="0"/>
              </a:spcBef>
              <a:spcAft>
                <a:spcPts val="0"/>
              </a:spcAft>
              <a:buNone/>
            </a:pPr>
            <a:r>
              <a:rPr lang="en" sz="3000" b="1">
                <a:solidFill>
                  <a:srgbClr val="F35F26"/>
                </a:solidFill>
                <a:latin typeface="Lato"/>
                <a:ea typeface="Lato"/>
                <a:cs typeface="Lato"/>
                <a:sym typeface="Lato"/>
              </a:rPr>
              <a:t>June 1, 2017- January 31, 2018</a:t>
            </a:r>
            <a:endParaRPr sz="3000" b="1">
              <a:solidFill>
                <a:srgbClr val="F35F26"/>
              </a:solidFill>
              <a:latin typeface="Lato"/>
              <a:ea typeface="Lato"/>
              <a:cs typeface="Lato"/>
              <a:sym typeface="Lato"/>
            </a:endParaRPr>
          </a:p>
          <a:p>
            <a:pPr marL="0" lvl="0" indent="0" algn="ctr" rtl="0">
              <a:spcBef>
                <a:spcPts val="0"/>
              </a:spcBef>
              <a:spcAft>
                <a:spcPts val="0"/>
              </a:spcAft>
              <a:buNone/>
            </a:pPr>
            <a:endParaRPr sz="2400" b="1">
              <a:solidFill>
                <a:schemeClr val="accent1"/>
              </a:solidFill>
              <a:latin typeface="Lato"/>
              <a:ea typeface="Lato"/>
              <a:cs typeface="Lato"/>
              <a:sym typeface="Lato"/>
            </a:endParaRPr>
          </a:p>
          <a:p>
            <a:pPr marL="0" lvl="0" indent="0" algn="ctr" rtl="0">
              <a:spcBef>
                <a:spcPts val="0"/>
              </a:spcBef>
              <a:spcAft>
                <a:spcPts val="0"/>
              </a:spcAft>
              <a:buNone/>
            </a:pPr>
            <a:endParaRPr sz="3000" b="1">
              <a:solidFill>
                <a:schemeClr val="accent1"/>
              </a:solidFill>
              <a:latin typeface="Lato"/>
              <a:ea typeface="Lato"/>
              <a:cs typeface="Lato"/>
              <a:sym typeface="Lato"/>
            </a:endParaRPr>
          </a:p>
          <a:p>
            <a:pPr marL="0" lvl="0" indent="0" algn="ctr" rtl="0">
              <a:spcBef>
                <a:spcPts val="0"/>
              </a:spcBef>
              <a:spcAft>
                <a:spcPts val="0"/>
              </a:spcAft>
              <a:buNone/>
            </a:pPr>
            <a:endParaRPr sz="2400" b="1">
              <a:solidFill>
                <a:schemeClr val="accent1"/>
              </a:solidFill>
              <a:latin typeface="Lato"/>
              <a:ea typeface="Lato"/>
              <a:cs typeface="Lato"/>
              <a:sym typeface="Lato"/>
            </a:endParaRPr>
          </a:p>
        </p:txBody>
      </p:sp>
      <p:pic>
        <p:nvPicPr>
          <p:cNvPr id="434" name="Shape 434"/>
          <p:cNvPicPr preferRelativeResize="0"/>
          <p:nvPr/>
        </p:nvPicPr>
        <p:blipFill>
          <a:blip r:embed="rId3">
            <a:alphaModFix/>
          </a:blip>
          <a:stretch>
            <a:fillRect/>
          </a:stretch>
        </p:blipFill>
        <p:spPr>
          <a:xfrm>
            <a:off x="152400" y="1475225"/>
            <a:ext cx="8839200" cy="3256877"/>
          </a:xfrm>
          <a:prstGeom prst="rect">
            <a:avLst/>
          </a:prstGeom>
          <a:noFill/>
          <a:ln>
            <a:noFill/>
          </a:ln>
        </p:spPr>
      </p:pic>
      <p:sp>
        <p:nvSpPr>
          <p:cNvPr id="435" name="Shape 4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6AA84F"/>
                </a:solidFill>
              </a:rPr>
              <a:t>Key Requirements of Grants</a:t>
            </a:r>
            <a:endParaRPr>
              <a:solidFill>
                <a:srgbClr val="6AA84F"/>
              </a:solidFill>
            </a:endParaRPr>
          </a:p>
        </p:txBody>
      </p:sp>
      <p:sp>
        <p:nvSpPr>
          <p:cNvPr id="142" name="Shape 1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a:t>Leverage existing A Dose of Reality work (logo-look-tone-feel)</a:t>
            </a:r>
            <a:endParaRPr sz="2400"/>
          </a:p>
          <a:p>
            <a:pPr marL="0" lvl="0" indent="0">
              <a:spcBef>
                <a:spcPts val="1600"/>
              </a:spcBef>
              <a:spcAft>
                <a:spcPts val="0"/>
              </a:spcAft>
              <a:buNone/>
            </a:pPr>
            <a:r>
              <a:rPr lang="en" sz="2400"/>
              <a:t>All campaigns to include A Dose of Reality </a:t>
            </a:r>
            <a:r>
              <a:rPr lang="en" sz="2400">
                <a:solidFill>
                  <a:srgbClr val="F35F26"/>
                </a:solidFill>
              </a:rPr>
              <a:t>BRANDING</a:t>
            </a:r>
            <a:endParaRPr sz="2400">
              <a:solidFill>
                <a:srgbClr val="F35F26"/>
              </a:solidFill>
            </a:endParaRPr>
          </a:p>
          <a:p>
            <a:pPr marL="0" lvl="0" indent="0">
              <a:spcBef>
                <a:spcPts val="1600"/>
              </a:spcBef>
              <a:spcAft>
                <a:spcPts val="0"/>
              </a:spcAft>
              <a:buNone/>
            </a:pPr>
            <a:r>
              <a:rPr lang="en" sz="2400"/>
              <a:t>Drive people to DoseOfRealityNM.com</a:t>
            </a:r>
            <a:endParaRPr sz="2400"/>
          </a:p>
          <a:p>
            <a:pPr marL="0" lvl="0" indent="0">
              <a:spcBef>
                <a:spcPts val="1600"/>
              </a:spcBef>
              <a:spcAft>
                <a:spcPts val="1600"/>
              </a:spcAft>
              <a:buNone/>
            </a:pPr>
            <a:r>
              <a:rPr lang="en" sz="2400"/>
              <a:t>Ensure consistent messaging </a:t>
            </a:r>
            <a:endParaRPr sz="2400"/>
          </a:p>
        </p:txBody>
      </p:sp>
      <p:sp>
        <p:nvSpPr>
          <p:cNvPr id="143" name="Shape 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a:p>
        </p:txBody>
      </p:sp>
      <p:pic>
        <p:nvPicPr>
          <p:cNvPr id="144" name="Shape 144"/>
          <p:cNvPicPr preferRelativeResize="0"/>
          <p:nvPr/>
        </p:nvPicPr>
        <p:blipFill>
          <a:blip r:embed="rId3">
            <a:alphaModFix/>
          </a:blip>
          <a:stretch>
            <a:fillRect/>
          </a:stretch>
        </p:blipFill>
        <p:spPr>
          <a:xfrm>
            <a:off x="6281675" y="1114100"/>
            <a:ext cx="2048899" cy="1211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1650150" y="109275"/>
            <a:ext cx="5843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35F26"/>
                </a:solidFill>
                <a:latin typeface="Lato"/>
                <a:ea typeface="Lato"/>
                <a:cs typeface="Lato"/>
                <a:sym typeface="Lato"/>
              </a:rPr>
              <a:t>Instagram Page Demographics</a:t>
            </a:r>
            <a:endParaRPr b="1">
              <a:solidFill>
                <a:srgbClr val="F35F26"/>
              </a:solidFill>
              <a:latin typeface="Lato"/>
              <a:ea typeface="Lato"/>
              <a:cs typeface="Lato"/>
              <a:sym typeface="Lato"/>
            </a:endParaRPr>
          </a:p>
        </p:txBody>
      </p:sp>
      <p:sp>
        <p:nvSpPr>
          <p:cNvPr id="441" name="Shape 4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40</a:t>
            </a:fld>
            <a:endParaRPr/>
          </a:p>
        </p:txBody>
      </p:sp>
      <p:pic>
        <p:nvPicPr>
          <p:cNvPr id="442" name="Shape 442"/>
          <p:cNvPicPr preferRelativeResize="0"/>
          <p:nvPr/>
        </p:nvPicPr>
        <p:blipFill rotWithShape="1">
          <a:blip r:embed="rId3">
            <a:alphaModFix/>
          </a:blip>
          <a:srcRect t="21893" b="43217"/>
          <a:stretch/>
        </p:blipFill>
        <p:spPr>
          <a:xfrm>
            <a:off x="4638787" y="2824525"/>
            <a:ext cx="3350525" cy="2078076"/>
          </a:xfrm>
          <a:prstGeom prst="rect">
            <a:avLst/>
          </a:prstGeom>
          <a:noFill/>
          <a:ln>
            <a:noFill/>
          </a:ln>
        </p:spPr>
      </p:pic>
      <p:pic>
        <p:nvPicPr>
          <p:cNvPr id="443" name="Shape 443"/>
          <p:cNvPicPr preferRelativeResize="0"/>
          <p:nvPr/>
        </p:nvPicPr>
        <p:blipFill rotWithShape="1">
          <a:blip r:embed="rId4">
            <a:alphaModFix/>
          </a:blip>
          <a:srcRect t="22064" b="43046"/>
          <a:stretch/>
        </p:blipFill>
        <p:spPr>
          <a:xfrm>
            <a:off x="4638775" y="714400"/>
            <a:ext cx="3047899" cy="1890374"/>
          </a:xfrm>
          <a:prstGeom prst="rect">
            <a:avLst/>
          </a:prstGeom>
          <a:noFill/>
          <a:ln>
            <a:noFill/>
          </a:ln>
        </p:spPr>
      </p:pic>
      <p:pic>
        <p:nvPicPr>
          <p:cNvPr id="444" name="Shape 444"/>
          <p:cNvPicPr preferRelativeResize="0"/>
          <p:nvPr/>
        </p:nvPicPr>
        <p:blipFill rotWithShape="1">
          <a:blip r:embed="rId5">
            <a:alphaModFix/>
          </a:blip>
          <a:srcRect t="11241" b="6643"/>
          <a:stretch/>
        </p:blipFill>
        <p:spPr>
          <a:xfrm>
            <a:off x="850075" y="681975"/>
            <a:ext cx="3047899" cy="444912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ctrTitle"/>
          </p:nvPr>
        </p:nvSpPr>
        <p:spPr>
          <a:xfrm>
            <a:off x="1623450" y="207175"/>
            <a:ext cx="5897100" cy="1236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800" b="1">
                <a:solidFill>
                  <a:srgbClr val="F35F26"/>
                </a:solidFill>
                <a:latin typeface="Lato"/>
                <a:ea typeface="Lato"/>
                <a:cs typeface="Lato"/>
                <a:sym typeface="Lato"/>
              </a:rPr>
              <a:t>Facebook Video Views </a:t>
            </a:r>
            <a:endParaRPr sz="2800" b="1">
              <a:solidFill>
                <a:srgbClr val="F35F26"/>
              </a:solidFill>
              <a:latin typeface="Lato"/>
              <a:ea typeface="Lato"/>
              <a:cs typeface="Lato"/>
              <a:sym typeface="Lato"/>
            </a:endParaRPr>
          </a:p>
          <a:p>
            <a:pPr marL="0" lvl="0" indent="0" rtl="0">
              <a:spcBef>
                <a:spcPts val="0"/>
              </a:spcBef>
              <a:spcAft>
                <a:spcPts val="0"/>
              </a:spcAft>
              <a:buNone/>
            </a:pPr>
            <a:r>
              <a:rPr lang="en" sz="2800" b="1">
                <a:solidFill>
                  <a:srgbClr val="F35F26"/>
                </a:solidFill>
                <a:latin typeface="Lato"/>
                <a:ea typeface="Lato"/>
                <a:cs typeface="Lato"/>
                <a:sym typeface="Lato"/>
              </a:rPr>
              <a:t>June 1, 2017 - January 31, 2018</a:t>
            </a:r>
            <a:endParaRPr sz="2800" b="1">
              <a:solidFill>
                <a:srgbClr val="F35F26"/>
              </a:solidFill>
              <a:latin typeface="Lato"/>
              <a:ea typeface="Lato"/>
              <a:cs typeface="Lato"/>
              <a:sym typeface="Lato"/>
            </a:endParaRPr>
          </a:p>
          <a:p>
            <a:pPr marL="0" lvl="0" indent="0" rtl="0">
              <a:spcBef>
                <a:spcPts val="0"/>
              </a:spcBef>
              <a:spcAft>
                <a:spcPts val="0"/>
              </a:spcAft>
              <a:buNone/>
            </a:pPr>
            <a:r>
              <a:rPr lang="en" sz="2800" b="1">
                <a:solidFill>
                  <a:srgbClr val="F35F26"/>
                </a:solidFill>
                <a:latin typeface="Lato"/>
                <a:ea typeface="Lato"/>
                <a:cs typeface="Lato"/>
                <a:sym typeface="Lato"/>
              </a:rPr>
              <a:t> </a:t>
            </a:r>
            <a:endParaRPr sz="2800" b="1">
              <a:solidFill>
                <a:srgbClr val="F35F26"/>
              </a:solidFill>
              <a:latin typeface="Lato"/>
              <a:ea typeface="Lato"/>
              <a:cs typeface="Lato"/>
              <a:sym typeface="Lato"/>
            </a:endParaRPr>
          </a:p>
        </p:txBody>
      </p:sp>
      <p:pic>
        <p:nvPicPr>
          <p:cNvPr id="450" name="Shape 450"/>
          <p:cNvPicPr preferRelativeResize="0"/>
          <p:nvPr/>
        </p:nvPicPr>
        <p:blipFill>
          <a:blip r:embed="rId3">
            <a:alphaModFix/>
          </a:blip>
          <a:stretch>
            <a:fillRect/>
          </a:stretch>
        </p:blipFill>
        <p:spPr>
          <a:xfrm>
            <a:off x="1900800" y="1059800"/>
            <a:ext cx="5619749" cy="3858450"/>
          </a:xfrm>
          <a:prstGeom prst="rect">
            <a:avLst/>
          </a:prstGeom>
          <a:noFill/>
          <a:ln>
            <a:noFill/>
          </a:ln>
        </p:spPr>
      </p:pic>
      <p:sp>
        <p:nvSpPr>
          <p:cNvPr id="451" name="Shape 4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1650150" y="109275"/>
            <a:ext cx="5843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rgbClr val="F35F26"/>
                </a:solidFill>
                <a:latin typeface="Lato"/>
                <a:ea typeface="Lato"/>
                <a:cs typeface="Lato"/>
                <a:sym typeface="Lato"/>
              </a:rPr>
              <a:t>Humans of New Mexico Video </a:t>
            </a:r>
            <a:endParaRPr sz="2600" b="1">
              <a:solidFill>
                <a:srgbClr val="F35F26"/>
              </a:solidFill>
              <a:latin typeface="Lato"/>
              <a:ea typeface="Lato"/>
              <a:cs typeface="Lato"/>
              <a:sym typeface="Lato"/>
            </a:endParaRPr>
          </a:p>
          <a:p>
            <a:pPr marL="0" lvl="0" indent="0" algn="ctr" rtl="0">
              <a:spcBef>
                <a:spcPts val="0"/>
              </a:spcBef>
              <a:spcAft>
                <a:spcPts val="0"/>
              </a:spcAft>
              <a:buNone/>
            </a:pPr>
            <a:r>
              <a:rPr lang="en" sz="2600" b="1">
                <a:solidFill>
                  <a:srgbClr val="F35F26"/>
                </a:solidFill>
                <a:latin typeface="Lato"/>
                <a:ea typeface="Lato"/>
                <a:cs typeface="Lato"/>
                <a:sym typeface="Lato"/>
              </a:rPr>
              <a:t>Helen Speers</a:t>
            </a:r>
            <a:endParaRPr sz="2600" b="1">
              <a:solidFill>
                <a:srgbClr val="F35F26"/>
              </a:solidFill>
              <a:latin typeface="Lato"/>
              <a:ea typeface="Lato"/>
              <a:cs typeface="Lato"/>
              <a:sym typeface="Lato"/>
            </a:endParaRPr>
          </a:p>
        </p:txBody>
      </p:sp>
      <p:sp>
        <p:nvSpPr>
          <p:cNvPr id="457" name="Shape 4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42</a:t>
            </a:fld>
            <a:endParaRPr/>
          </a:p>
        </p:txBody>
      </p:sp>
      <p:pic>
        <p:nvPicPr>
          <p:cNvPr id="458" name="Shape 458"/>
          <p:cNvPicPr preferRelativeResize="0"/>
          <p:nvPr/>
        </p:nvPicPr>
        <p:blipFill>
          <a:blip r:embed="rId3">
            <a:alphaModFix/>
          </a:blip>
          <a:stretch>
            <a:fillRect/>
          </a:stretch>
        </p:blipFill>
        <p:spPr>
          <a:xfrm>
            <a:off x="2330747" y="1921875"/>
            <a:ext cx="2151231" cy="1164519"/>
          </a:xfrm>
          <a:prstGeom prst="rect">
            <a:avLst/>
          </a:prstGeom>
          <a:noFill/>
          <a:ln>
            <a:noFill/>
          </a:ln>
        </p:spPr>
      </p:pic>
      <p:pic>
        <p:nvPicPr>
          <p:cNvPr id="459" name="Shape 459"/>
          <p:cNvPicPr preferRelativeResize="0"/>
          <p:nvPr/>
        </p:nvPicPr>
        <p:blipFill rotWithShape="1">
          <a:blip r:embed="rId4">
            <a:alphaModFix/>
          </a:blip>
          <a:srcRect t="8759"/>
          <a:stretch/>
        </p:blipFill>
        <p:spPr>
          <a:xfrm>
            <a:off x="82975" y="1239438"/>
            <a:ext cx="5908551" cy="3200425"/>
          </a:xfrm>
          <a:prstGeom prst="rect">
            <a:avLst/>
          </a:prstGeom>
          <a:noFill/>
          <a:ln>
            <a:noFill/>
          </a:ln>
        </p:spPr>
      </p:pic>
      <p:pic>
        <p:nvPicPr>
          <p:cNvPr id="460" name="Shape 460"/>
          <p:cNvPicPr preferRelativeResize="0"/>
          <p:nvPr/>
        </p:nvPicPr>
        <p:blipFill rotWithShape="1">
          <a:blip r:embed="rId5">
            <a:alphaModFix/>
          </a:blip>
          <a:srcRect b="27860"/>
          <a:stretch/>
        </p:blipFill>
        <p:spPr>
          <a:xfrm>
            <a:off x="6195500" y="723200"/>
            <a:ext cx="2700975" cy="2575575"/>
          </a:xfrm>
          <a:prstGeom prst="rect">
            <a:avLst/>
          </a:prstGeom>
          <a:noFill/>
          <a:ln>
            <a:noFill/>
          </a:ln>
        </p:spPr>
      </p:pic>
      <p:pic>
        <p:nvPicPr>
          <p:cNvPr id="461" name="Shape 461"/>
          <p:cNvPicPr preferRelativeResize="0"/>
          <p:nvPr/>
        </p:nvPicPr>
        <p:blipFill>
          <a:blip r:embed="rId3">
            <a:alphaModFix/>
          </a:blip>
          <a:stretch>
            <a:fillRect/>
          </a:stretch>
        </p:blipFill>
        <p:spPr>
          <a:xfrm>
            <a:off x="6292650" y="3570125"/>
            <a:ext cx="2429875" cy="1315350"/>
          </a:xfrm>
          <a:prstGeom prst="rect">
            <a:avLst/>
          </a:prstGeom>
          <a:noFill/>
          <a:ln>
            <a:noFill/>
          </a:ln>
        </p:spPr>
      </p:pic>
      <p:sp>
        <p:nvSpPr>
          <p:cNvPr id="462" name="Shape 462"/>
          <p:cNvSpPr/>
          <p:nvPr/>
        </p:nvSpPr>
        <p:spPr>
          <a:xfrm>
            <a:off x="6381525" y="4229100"/>
            <a:ext cx="2430000" cy="685200"/>
          </a:xfrm>
          <a:prstGeom prst="ellipse">
            <a:avLst/>
          </a:prstGeom>
          <a:noFill/>
          <a:ln w="19050" cap="flat" cmpd="sng">
            <a:solidFill>
              <a:srgbClr val="F35F2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solidFill>
                <a:srgbClr val="F35F2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43</a:t>
            </a:fld>
            <a:endParaRPr/>
          </a:p>
        </p:txBody>
      </p:sp>
      <p:pic>
        <p:nvPicPr>
          <p:cNvPr id="468" name="Shape 468"/>
          <p:cNvPicPr preferRelativeResize="0"/>
          <p:nvPr/>
        </p:nvPicPr>
        <p:blipFill>
          <a:blip r:embed="rId3">
            <a:alphaModFix/>
          </a:blip>
          <a:stretch>
            <a:fillRect/>
          </a:stretch>
        </p:blipFill>
        <p:spPr>
          <a:xfrm>
            <a:off x="6282700" y="600375"/>
            <a:ext cx="2738450" cy="3250100"/>
          </a:xfrm>
          <a:prstGeom prst="rect">
            <a:avLst/>
          </a:prstGeom>
          <a:noFill/>
          <a:ln>
            <a:noFill/>
          </a:ln>
        </p:spPr>
      </p:pic>
      <p:pic>
        <p:nvPicPr>
          <p:cNvPr id="469" name="Shape 469"/>
          <p:cNvPicPr preferRelativeResize="0"/>
          <p:nvPr/>
        </p:nvPicPr>
        <p:blipFill>
          <a:blip r:embed="rId4">
            <a:alphaModFix/>
          </a:blip>
          <a:stretch>
            <a:fillRect/>
          </a:stretch>
        </p:blipFill>
        <p:spPr>
          <a:xfrm>
            <a:off x="2871362" y="1757000"/>
            <a:ext cx="3250575" cy="3093600"/>
          </a:xfrm>
          <a:prstGeom prst="rect">
            <a:avLst/>
          </a:prstGeom>
          <a:noFill/>
          <a:ln>
            <a:noFill/>
          </a:ln>
        </p:spPr>
      </p:pic>
      <p:pic>
        <p:nvPicPr>
          <p:cNvPr id="470" name="Shape 470"/>
          <p:cNvPicPr preferRelativeResize="0"/>
          <p:nvPr/>
        </p:nvPicPr>
        <p:blipFill>
          <a:blip r:embed="rId5">
            <a:alphaModFix/>
          </a:blip>
          <a:stretch>
            <a:fillRect/>
          </a:stretch>
        </p:blipFill>
        <p:spPr>
          <a:xfrm>
            <a:off x="240700" y="629375"/>
            <a:ext cx="2431675" cy="3163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311700" y="1878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35F26"/>
                </a:solidFill>
                <a:latin typeface="Lato"/>
                <a:ea typeface="Lato"/>
                <a:cs typeface="Lato"/>
                <a:sym typeface="Lato"/>
              </a:rPr>
              <a:t>I Carry Naloxone Because....</a:t>
            </a:r>
            <a:endParaRPr b="1">
              <a:solidFill>
                <a:srgbClr val="F35F26"/>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a:p>
          <a:p>
            <a:pPr marL="0" lvl="0" indent="0" algn="ctr">
              <a:spcBef>
                <a:spcPts val="0"/>
              </a:spcBef>
              <a:spcAft>
                <a:spcPts val="0"/>
              </a:spcAft>
              <a:buNone/>
            </a:pPr>
            <a:endParaRPr/>
          </a:p>
        </p:txBody>
      </p:sp>
      <p:sp>
        <p:nvSpPr>
          <p:cNvPr id="476" name="Shape 4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44</a:t>
            </a:fld>
            <a:endParaRPr/>
          </a:p>
        </p:txBody>
      </p:sp>
      <p:pic>
        <p:nvPicPr>
          <p:cNvPr id="477" name="Shape 477"/>
          <p:cNvPicPr preferRelativeResize="0"/>
          <p:nvPr/>
        </p:nvPicPr>
        <p:blipFill>
          <a:blip r:embed="rId3">
            <a:alphaModFix/>
          </a:blip>
          <a:stretch>
            <a:fillRect/>
          </a:stretch>
        </p:blipFill>
        <p:spPr>
          <a:xfrm>
            <a:off x="1081100" y="834350"/>
            <a:ext cx="3391593" cy="4078150"/>
          </a:xfrm>
          <a:prstGeom prst="rect">
            <a:avLst/>
          </a:prstGeom>
          <a:noFill/>
          <a:ln>
            <a:noFill/>
          </a:ln>
        </p:spPr>
      </p:pic>
      <p:pic>
        <p:nvPicPr>
          <p:cNvPr id="478" name="Shape 478"/>
          <p:cNvPicPr preferRelativeResize="0"/>
          <p:nvPr/>
        </p:nvPicPr>
        <p:blipFill>
          <a:blip r:embed="rId4">
            <a:alphaModFix/>
          </a:blip>
          <a:stretch>
            <a:fillRect/>
          </a:stretch>
        </p:blipFill>
        <p:spPr>
          <a:xfrm>
            <a:off x="5355606" y="811975"/>
            <a:ext cx="2685795" cy="4244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311700" y="2021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rgbClr val="F35F26"/>
                </a:solidFill>
                <a:latin typeface="Lato"/>
                <a:ea typeface="Lato"/>
                <a:cs typeface="Lato"/>
                <a:sym typeface="Lato"/>
              </a:rPr>
              <a:t>Humans of New Mexico Micro-Influencer </a:t>
            </a:r>
            <a:r>
              <a:rPr lang="en" sz="2600" b="1">
                <a:solidFill>
                  <a:srgbClr val="F35F26"/>
                </a:solidFill>
              </a:rPr>
              <a:t>Testimonial Collection </a:t>
            </a:r>
            <a:r>
              <a:rPr lang="en" sz="2600" b="1">
                <a:solidFill>
                  <a:srgbClr val="F35F26"/>
                </a:solidFill>
                <a:latin typeface="Lato"/>
                <a:ea typeface="Lato"/>
                <a:cs typeface="Lato"/>
                <a:sym typeface="Lato"/>
              </a:rPr>
              <a:t>Collaboration</a:t>
            </a:r>
            <a:r>
              <a:rPr lang="en" b="1">
                <a:solidFill>
                  <a:srgbClr val="F35F26"/>
                </a:solidFill>
                <a:latin typeface="Lato"/>
                <a:ea typeface="Lato"/>
                <a:cs typeface="Lato"/>
                <a:sym typeface="Lato"/>
              </a:rPr>
              <a:t>  </a:t>
            </a:r>
            <a:endParaRPr b="1">
              <a:solidFill>
                <a:srgbClr val="F35F26"/>
              </a:solidFill>
              <a:latin typeface="Lato"/>
              <a:ea typeface="Lato"/>
              <a:cs typeface="Lato"/>
              <a:sym typeface="Lato"/>
            </a:endParaRPr>
          </a:p>
        </p:txBody>
      </p:sp>
      <p:sp>
        <p:nvSpPr>
          <p:cNvPr id="484" name="Shape 4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45</a:t>
            </a:fld>
            <a:endParaRPr/>
          </a:p>
        </p:txBody>
      </p:sp>
      <p:sp>
        <p:nvSpPr>
          <p:cNvPr id="485" name="Shape 485"/>
          <p:cNvSpPr txBox="1"/>
          <p:nvPr/>
        </p:nvSpPr>
        <p:spPr>
          <a:xfrm>
            <a:off x="471475" y="1121575"/>
            <a:ext cx="8143800" cy="3450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Lato"/>
                <a:ea typeface="Lato"/>
                <a:cs typeface="Lato"/>
                <a:sym typeface="Lato"/>
              </a:rPr>
              <a:t>What is a micro-influencer? </a:t>
            </a:r>
            <a:r>
              <a:rPr lang="en">
                <a:solidFill>
                  <a:schemeClr val="dk1"/>
                </a:solidFill>
                <a:latin typeface="Lato"/>
                <a:ea typeface="Lato"/>
                <a:cs typeface="Lato"/>
                <a:sym typeface="Lato"/>
              </a:rPr>
              <a:t>Micro influencers are creators on social media platforms who typically have between 1,000 and 100,000 followers. These creators typically build followings around niches like travel, fashion, beauty and photography, and cultivate communities surrounding their content. Many of them interact with fans and followers regularly and, as a result, micro influencers may sometimes see high engagement and active audiences.</a:t>
            </a:r>
            <a:endParaRPr>
              <a:latin typeface="Lato"/>
              <a:ea typeface="Lato"/>
              <a:cs typeface="Lato"/>
              <a:sym typeface="Lato"/>
            </a:endParaRPr>
          </a:p>
          <a:p>
            <a:pPr marL="0" lvl="0" indent="0" rtl="0">
              <a:lnSpc>
                <a:spcPct val="115000"/>
              </a:lnSpc>
              <a:spcBef>
                <a:spcPts val="1600"/>
              </a:spcBef>
              <a:spcAft>
                <a:spcPts val="0"/>
              </a:spcAft>
              <a:buNone/>
            </a:pPr>
            <a:r>
              <a:rPr lang="en">
                <a:latin typeface="Lato"/>
                <a:ea typeface="Lato"/>
                <a:cs typeface="Lato"/>
                <a:sym typeface="Lato"/>
              </a:rPr>
              <a:t>Portraits of people in their environment who are currently or potentially affected by opioid usage including why these issues are important to them.  Person in recovery (and OSAP recovery expert).       Senior with multiple prescriptions, Parent, Survivor of accidental overdose, Harm reduction specialist, Overdose witness (first responder significant other or family member). Pain management patient</a:t>
            </a:r>
            <a:endParaRPr>
              <a:latin typeface="Lato"/>
              <a:ea typeface="Lato"/>
              <a:cs typeface="Lato"/>
              <a:sym typeface="Lato"/>
            </a:endParaRPr>
          </a:p>
          <a:p>
            <a:pPr marL="457200" lvl="0" indent="-342900" rtl="0">
              <a:lnSpc>
                <a:spcPct val="115000"/>
              </a:lnSpc>
              <a:spcBef>
                <a:spcPts val="1600"/>
              </a:spcBef>
              <a:spcAft>
                <a:spcPts val="0"/>
              </a:spcAft>
              <a:buClr>
                <a:srgbClr val="F35F26"/>
              </a:buClr>
              <a:buSzPts val="1800"/>
              <a:buFont typeface="Lato"/>
              <a:buChar char="●"/>
            </a:pPr>
            <a:r>
              <a:rPr lang="en">
                <a:latin typeface="Lato"/>
                <a:ea typeface="Lato"/>
                <a:cs typeface="Lato"/>
                <a:sym typeface="Lato"/>
              </a:rPr>
              <a:t>Capture these stories through still imagery, video, audio, and text. </a:t>
            </a:r>
            <a:endParaRPr>
              <a:latin typeface="Lato"/>
              <a:ea typeface="Lato"/>
              <a:cs typeface="Lato"/>
              <a:sym typeface="Lato"/>
            </a:endParaRPr>
          </a:p>
          <a:p>
            <a:pPr marL="457200" lvl="0" indent="-342900" rtl="0">
              <a:lnSpc>
                <a:spcPct val="115000"/>
              </a:lnSpc>
              <a:spcBef>
                <a:spcPts val="0"/>
              </a:spcBef>
              <a:spcAft>
                <a:spcPts val="0"/>
              </a:spcAft>
              <a:buClr>
                <a:srgbClr val="F35F26"/>
              </a:buClr>
              <a:buSzPts val="1800"/>
              <a:buFont typeface="Lato"/>
              <a:buChar char="●"/>
            </a:pPr>
            <a:r>
              <a:rPr lang="en">
                <a:latin typeface="Lato"/>
                <a:ea typeface="Lato"/>
                <a:cs typeface="Lato"/>
                <a:sym typeface="Lato"/>
              </a:rPr>
              <a:t>Physical exhibit of imagery and stories with opening reception to connect to community members. </a:t>
            </a:r>
            <a:endParaRPr>
              <a:latin typeface="Lato"/>
              <a:ea typeface="Lato"/>
              <a:cs typeface="Lato"/>
              <a:sym typeface="Lato"/>
            </a:endParaRPr>
          </a:p>
          <a:p>
            <a:pPr marL="0" lvl="0" indent="0">
              <a:spcBef>
                <a:spcPts val="160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ctrTitle"/>
          </p:nvPr>
        </p:nvSpPr>
        <p:spPr>
          <a:xfrm>
            <a:off x="1577025" y="307050"/>
            <a:ext cx="5897100" cy="1236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b="1">
                <a:solidFill>
                  <a:srgbClr val="F35F26"/>
                </a:solidFill>
                <a:latin typeface="Lato"/>
                <a:ea typeface="Lato"/>
                <a:cs typeface="Lato"/>
                <a:sym typeface="Lato"/>
              </a:rPr>
              <a:t>Social Media Ad Spend</a:t>
            </a:r>
            <a:endParaRPr sz="2800" b="1">
              <a:solidFill>
                <a:srgbClr val="F35F26"/>
              </a:solidFill>
              <a:latin typeface="Lato"/>
              <a:ea typeface="Lato"/>
              <a:cs typeface="Lato"/>
              <a:sym typeface="Lato"/>
            </a:endParaRPr>
          </a:p>
          <a:p>
            <a:pPr marL="0" lvl="0" indent="0" rtl="0">
              <a:spcBef>
                <a:spcPts val="0"/>
              </a:spcBef>
              <a:spcAft>
                <a:spcPts val="0"/>
              </a:spcAft>
              <a:buClr>
                <a:schemeClr val="dk1"/>
              </a:buClr>
              <a:buSzPts val="1100"/>
              <a:buFont typeface="Arial"/>
              <a:buNone/>
            </a:pPr>
            <a:r>
              <a:rPr lang="en" sz="2800" b="1">
                <a:solidFill>
                  <a:srgbClr val="F35F26"/>
                </a:solidFill>
                <a:latin typeface="Lato"/>
                <a:ea typeface="Lato"/>
                <a:cs typeface="Lato"/>
                <a:sym typeface="Lato"/>
              </a:rPr>
              <a:t>June 1, 2017 - January 31, 2018</a:t>
            </a:r>
            <a:endParaRPr sz="2800" b="1">
              <a:solidFill>
                <a:srgbClr val="F35F26"/>
              </a:solidFill>
              <a:latin typeface="Lato"/>
              <a:ea typeface="Lato"/>
              <a:cs typeface="Lato"/>
              <a:sym typeface="Lato"/>
            </a:endParaRPr>
          </a:p>
          <a:p>
            <a:pPr marL="0" lvl="0" indent="0" rtl="0">
              <a:spcBef>
                <a:spcPts val="0"/>
              </a:spcBef>
              <a:spcAft>
                <a:spcPts val="0"/>
              </a:spcAft>
              <a:buNone/>
            </a:pPr>
            <a:r>
              <a:rPr lang="en" sz="2800" b="1">
                <a:solidFill>
                  <a:srgbClr val="F35F26"/>
                </a:solidFill>
                <a:latin typeface="Lato"/>
                <a:ea typeface="Lato"/>
                <a:cs typeface="Lato"/>
                <a:sym typeface="Lato"/>
              </a:rPr>
              <a:t> </a:t>
            </a:r>
            <a:endParaRPr sz="2800" b="1">
              <a:solidFill>
                <a:srgbClr val="F35F26"/>
              </a:solidFill>
              <a:latin typeface="Lato"/>
              <a:ea typeface="Lato"/>
              <a:cs typeface="Lato"/>
              <a:sym typeface="Lato"/>
            </a:endParaRPr>
          </a:p>
        </p:txBody>
      </p:sp>
      <p:sp>
        <p:nvSpPr>
          <p:cNvPr id="491" name="Shape 491"/>
          <p:cNvSpPr txBox="1"/>
          <p:nvPr/>
        </p:nvSpPr>
        <p:spPr>
          <a:xfrm>
            <a:off x="680484" y="988828"/>
            <a:ext cx="7634841" cy="3833347"/>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latin typeface="Lato"/>
              <a:ea typeface="Lato"/>
              <a:cs typeface="Lato"/>
              <a:sym typeface="Lato"/>
            </a:endParaRPr>
          </a:p>
          <a:p>
            <a:pPr marL="457200" lvl="0" indent="-381000">
              <a:spcBef>
                <a:spcPts val="0"/>
              </a:spcBef>
              <a:spcAft>
                <a:spcPts val="0"/>
              </a:spcAft>
              <a:buClr>
                <a:srgbClr val="F35F26"/>
              </a:buClr>
              <a:buSzPts val="2400"/>
              <a:buFont typeface="Lato"/>
              <a:buChar char="●"/>
            </a:pPr>
            <a:r>
              <a:rPr lang="en" sz="2400" dirty="0">
                <a:latin typeface="Lato"/>
                <a:ea typeface="Lato"/>
                <a:cs typeface="Lato"/>
                <a:sym typeface="Lato"/>
              </a:rPr>
              <a:t>Facebook						$2,626.25</a:t>
            </a:r>
            <a:endParaRPr sz="2400" dirty="0">
              <a:latin typeface="Lato"/>
              <a:ea typeface="Lato"/>
              <a:cs typeface="Lato"/>
              <a:sym typeface="Lato"/>
            </a:endParaRPr>
          </a:p>
          <a:p>
            <a:pPr marL="457200" lvl="0" indent="-381000">
              <a:spcBef>
                <a:spcPts val="0"/>
              </a:spcBef>
              <a:spcAft>
                <a:spcPts val="0"/>
              </a:spcAft>
              <a:buClr>
                <a:srgbClr val="F35F26"/>
              </a:buClr>
              <a:buSzPts val="2400"/>
              <a:buFont typeface="Lato"/>
              <a:buChar char="●"/>
            </a:pPr>
            <a:r>
              <a:rPr lang="en" sz="2400" dirty="0">
                <a:latin typeface="Lato"/>
                <a:ea typeface="Lato"/>
                <a:cs typeface="Lato"/>
                <a:sym typeface="Lato"/>
              </a:rPr>
              <a:t>Instagram								$215.00</a:t>
            </a:r>
            <a:endParaRPr sz="2400" dirty="0">
              <a:latin typeface="Lato"/>
              <a:ea typeface="Lato"/>
              <a:cs typeface="Lato"/>
              <a:sym typeface="Lato"/>
            </a:endParaRPr>
          </a:p>
          <a:p>
            <a:pPr marL="457200" lvl="0" indent="-381000">
              <a:spcBef>
                <a:spcPts val="0"/>
              </a:spcBef>
              <a:spcAft>
                <a:spcPts val="0"/>
              </a:spcAft>
              <a:buClr>
                <a:srgbClr val="F35F26"/>
              </a:buClr>
              <a:buSzPts val="2400"/>
              <a:buFont typeface="Lato"/>
              <a:buChar char="●"/>
            </a:pPr>
            <a:r>
              <a:rPr lang="en" sz="2400" dirty="0">
                <a:latin typeface="Lato"/>
                <a:ea typeface="Lato"/>
                <a:cs typeface="Lato"/>
                <a:sym typeface="Lato"/>
              </a:rPr>
              <a:t>Snapchat Geo-Filter						$447.67</a:t>
            </a:r>
            <a:endParaRPr sz="2400" dirty="0">
              <a:latin typeface="Lato"/>
              <a:ea typeface="Lato"/>
              <a:cs typeface="Lato"/>
              <a:sym typeface="Lato"/>
            </a:endParaRPr>
          </a:p>
          <a:p>
            <a:pPr marL="457200" lvl="0" indent="-381000">
              <a:spcBef>
                <a:spcPts val="0"/>
              </a:spcBef>
              <a:spcAft>
                <a:spcPts val="0"/>
              </a:spcAft>
              <a:buClr>
                <a:srgbClr val="F35F26"/>
              </a:buClr>
              <a:buSzPts val="2400"/>
              <a:buFont typeface="Lato"/>
              <a:buChar char="●"/>
            </a:pPr>
            <a:r>
              <a:rPr lang="en" sz="2400" dirty="0">
                <a:latin typeface="Lato"/>
                <a:ea typeface="Lato"/>
                <a:cs typeface="Lato"/>
                <a:sym typeface="Lato"/>
              </a:rPr>
              <a:t>Influencer Accounts (HNM)				    </a:t>
            </a:r>
            <a:r>
              <a:rPr lang="en-US" sz="2400" dirty="0">
                <a:latin typeface="Lato"/>
                <a:ea typeface="Lato"/>
                <a:cs typeface="Lato"/>
                <a:sym typeface="Lato"/>
              </a:rPr>
              <a:t>  </a:t>
            </a:r>
            <a:r>
              <a:rPr lang="en" sz="2400" dirty="0">
                <a:latin typeface="Lato"/>
                <a:ea typeface="Lato"/>
                <a:cs typeface="Lato"/>
                <a:sym typeface="Lato"/>
              </a:rPr>
              <a:t>$175.00</a:t>
            </a:r>
            <a:endParaRPr sz="2400" dirty="0">
              <a:latin typeface="Lato"/>
              <a:ea typeface="Lato"/>
              <a:cs typeface="Lato"/>
              <a:sym typeface="Lato"/>
            </a:endParaRPr>
          </a:p>
          <a:p>
            <a:pPr marL="457200" indent="-381000">
              <a:buClr>
                <a:srgbClr val="F35F26"/>
              </a:buClr>
              <a:buSzPts val="2400"/>
              <a:buFont typeface="Lato"/>
              <a:buChar char="●"/>
            </a:pPr>
            <a:r>
              <a:rPr lang="en" sz="2400" b="1" dirty="0">
                <a:solidFill>
                  <a:schemeClr val="dk1"/>
                </a:solidFill>
                <a:latin typeface="Lato"/>
                <a:ea typeface="Lato"/>
                <a:cs typeface="Lato"/>
                <a:sym typeface="Lato"/>
              </a:rPr>
              <a:t>Total</a:t>
            </a:r>
            <a:r>
              <a:rPr lang="en-US" sz="2400" b="1" dirty="0">
                <a:solidFill>
                  <a:schemeClr val="dk1"/>
                </a:solidFill>
                <a:latin typeface="Lato"/>
                <a:ea typeface="Lato"/>
                <a:cs typeface="Lato"/>
                <a:sym typeface="Lato"/>
              </a:rPr>
              <a:t> </a:t>
            </a:r>
            <a:r>
              <a:rPr lang="en" sz="2400" b="1" dirty="0">
                <a:solidFill>
                  <a:schemeClr val="dk1"/>
                </a:solidFill>
                <a:latin typeface="Lato"/>
                <a:ea typeface="Lato"/>
                <a:cs typeface="Lato"/>
                <a:sym typeface="Lato"/>
              </a:rPr>
              <a:t>$3,463.92*</a:t>
            </a:r>
            <a:r>
              <a:rPr lang="en-US" sz="2400" b="1" dirty="0">
                <a:solidFill>
                  <a:schemeClr val="dk1"/>
                </a:solidFill>
                <a:latin typeface="Lato"/>
                <a:ea typeface="Lato"/>
                <a:cs typeface="Lato"/>
                <a:sym typeface="Lato"/>
              </a:rPr>
              <a:t>  </a:t>
            </a:r>
            <a:r>
              <a:rPr lang="en" sz="2400" b="1" dirty="0">
                <a:solidFill>
                  <a:schemeClr val="dk1"/>
                </a:solidFill>
                <a:latin typeface="Lato"/>
                <a:ea typeface="Lato"/>
                <a:cs typeface="Lato"/>
                <a:sym typeface="Lato"/>
              </a:rPr>
              <a:t>*Non-advertising budget									</a:t>
            </a:r>
            <a:endParaRPr sz="2400" dirty="0">
              <a:latin typeface="Lato"/>
              <a:ea typeface="Lato"/>
              <a:cs typeface="Lato"/>
              <a:sym typeface="Lato"/>
            </a:endParaRPr>
          </a:p>
          <a:p>
            <a:pPr marL="0" lvl="0" indent="0">
              <a:spcBef>
                <a:spcPts val="0"/>
              </a:spcBef>
              <a:spcAft>
                <a:spcPts val="0"/>
              </a:spcAft>
              <a:buNone/>
            </a:pPr>
            <a:endParaRPr sz="2400" dirty="0">
              <a:latin typeface="Lato"/>
              <a:ea typeface="Lato"/>
              <a:cs typeface="Lato"/>
              <a:sym typeface="Lato"/>
            </a:endParaRPr>
          </a:p>
        </p:txBody>
      </p:sp>
      <p:sp>
        <p:nvSpPr>
          <p:cNvPr id="492" name="Shape 4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311700" y="2021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b="1">
                <a:solidFill>
                  <a:srgbClr val="F35F26"/>
                </a:solidFill>
                <a:latin typeface="Lato"/>
                <a:ea typeface="Lato"/>
                <a:cs typeface="Lato"/>
                <a:sym typeface="Lato"/>
              </a:rPr>
              <a:t>Humans of New Mexico Micro-Influencer Storytelling Collaboration  </a:t>
            </a:r>
            <a:endParaRPr b="1">
              <a:solidFill>
                <a:srgbClr val="F35F26"/>
              </a:solidFill>
              <a:latin typeface="Lato"/>
              <a:ea typeface="Lato"/>
              <a:cs typeface="Lato"/>
              <a:sym typeface="Lato"/>
            </a:endParaRPr>
          </a:p>
        </p:txBody>
      </p:sp>
      <p:sp>
        <p:nvSpPr>
          <p:cNvPr id="498" name="Shape 498"/>
          <p:cNvSpPr txBox="1">
            <a:spLocks noGrp="1"/>
          </p:cNvSpPr>
          <p:nvPr>
            <p:ph type="body" idx="1"/>
          </p:nvPr>
        </p:nvSpPr>
        <p:spPr>
          <a:xfrm>
            <a:off x="311700" y="1640425"/>
            <a:ext cx="8520600" cy="3416400"/>
          </a:xfrm>
          <a:prstGeom prst="rect">
            <a:avLst/>
          </a:prstGeom>
        </p:spPr>
        <p:txBody>
          <a:bodyPr spcFirstLastPara="1" wrap="square" lIns="91425" tIns="91425" rIns="91425" bIns="91425" anchor="t" anchorCtr="0">
            <a:noAutofit/>
          </a:bodyPr>
          <a:lstStyle/>
          <a:p>
            <a:pPr marL="457200" lvl="0" indent="-400050" rtl="0">
              <a:lnSpc>
                <a:spcPct val="100000"/>
              </a:lnSpc>
              <a:spcBef>
                <a:spcPts val="0"/>
              </a:spcBef>
              <a:spcAft>
                <a:spcPts val="0"/>
              </a:spcAft>
              <a:buClr>
                <a:schemeClr val="dk1"/>
              </a:buClr>
              <a:buSzPts val="2700"/>
              <a:buFont typeface="Quicksand"/>
              <a:buChar char="●"/>
            </a:pPr>
            <a:r>
              <a:rPr lang="en" sz="2700" b="1">
                <a:solidFill>
                  <a:schemeClr val="dk1"/>
                </a:solidFill>
                <a:latin typeface="Lato"/>
                <a:ea typeface="Lato"/>
                <a:cs typeface="Lato"/>
                <a:sym typeface="Lato"/>
              </a:rPr>
              <a:t>Facebook</a:t>
            </a:r>
            <a:r>
              <a:rPr lang="en" sz="2700">
                <a:solidFill>
                  <a:schemeClr val="dk1"/>
                </a:solidFill>
                <a:latin typeface="Lato"/>
                <a:ea typeface="Lato"/>
                <a:cs typeface="Lato"/>
                <a:sym typeface="Lato"/>
              </a:rPr>
              <a:t> Followers: </a:t>
            </a:r>
            <a:r>
              <a:rPr lang="en" sz="2700">
                <a:solidFill>
                  <a:srgbClr val="F35F26"/>
                </a:solidFill>
                <a:latin typeface="Lato"/>
                <a:ea typeface="Lato"/>
                <a:cs typeface="Lato"/>
                <a:sym typeface="Lato"/>
              </a:rPr>
              <a:t>(5,546) </a:t>
            </a:r>
            <a:r>
              <a:rPr lang="en" sz="2700">
                <a:solidFill>
                  <a:schemeClr val="dk1"/>
                </a:solidFill>
                <a:latin typeface="Lato"/>
                <a:ea typeface="Lato"/>
                <a:cs typeface="Lato"/>
                <a:sym typeface="Lato"/>
              </a:rPr>
              <a:t>/ Fans</a:t>
            </a:r>
            <a:r>
              <a:rPr lang="en" sz="2700">
                <a:solidFill>
                  <a:srgbClr val="F35F26"/>
                </a:solidFill>
                <a:latin typeface="Lato"/>
                <a:ea typeface="Lato"/>
                <a:cs typeface="Lato"/>
                <a:sym typeface="Lato"/>
              </a:rPr>
              <a:t> (5,450)</a:t>
            </a:r>
            <a:endParaRPr sz="2700">
              <a:solidFill>
                <a:srgbClr val="F35F26"/>
              </a:solidFill>
              <a:latin typeface="Lato"/>
              <a:ea typeface="Lato"/>
              <a:cs typeface="Lato"/>
              <a:sym typeface="Lato"/>
            </a:endParaRPr>
          </a:p>
          <a:p>
            <a:pPr marL="914400" lvl="1" indent="-400050" rtl="0">
              <a:lnSpc>
                <a:spcPct val="100000"/>
              </a:lnSpc>
              <a:spcBef>
                <a:spcPts val="0"/>
              </a:spcBef>
              <a:spcAft>
                <a:spcPts val="0"/>
              </a:spcAft>
              <a:buClr>
                <a:schemeClr val="dk1"/>
              </a:buClr>
              <a:buSzPts val="2700"/>
              <a:buFont typeface="Lato"/>
              <a:buChar char="○"/>
            </a:pPr>
            <a:r>
              <a:rPr lang="en" sz="2700">
                <a:solidFill>
                  <a:schemeClr val="dk1"/>
                </a:solidFill>
                <a:latin typeface="Lato"/>
                <a:ea typeface="Lato"/>
                <a:cs typeface="Lato"/>
                <a:sym typeface="Lato"/>
              </a:rPr>
              <a:t>Reach:  </a:t>
            </a:r>
            <a:r>
              <a:rPr lang="en" sz="2700">
                <a:solidFill>
                  <a:srgbClr val="F35F26"/>
                </a:solidFill>
                <a:latin typeface="Lato"/>
                <a:ea typeface="Lato"/>
                <a:cs typeface="Lato"/>
                <a:sym typeface="Lato"/>
              </a:rPr>
              <a:t>(35,936)</a:t>
            </a:r>
            <a:endParaRPr sz="2700">
              <a:solidFill>
                <a:srgbClr val="F35F26"/>
              </a:solidFill>
              <a:latin typeface="Lato"/>
              <a:ea typeface="Lato"/>
              <a:cs typeface="Lato"/>
              <a:sym typeface="Lato"/>
            </a:endParaRPr>
          </a:p>
          <a:p>
            <a:pPr marL="914400" lvl="1" indent="-400050" rtl="0">
              <a:lnSpc>
                <a:spcPct val="100000"/>
              </a:lnSpc>
              <a:spcBef>
                <a:spcPts val="0"/>
              </a:spcBef>
              <a:spcAft>
                <a:spcPts val="0"/>
              </a:spcAft>
              <a:buClr>
                <a:schemeClr val="dk1"/>
              </a:buClr>
              <a:buSzPts val="2700"/>
              <a:buFont typeface="Lato"/>
              <a:buChar char="○"/>
            </a:pPr>
            <a:r>
              <a:rPr lang="en" sz="2700">
                <a:solidFill>
                  <a:schemeClr val="dk1"/>
                </a:solidFill>
                <a:latin typeface="Lato"/>
                <a:ea typeface="Lato"/>
                <a:cs typeface="Lato"/>
                <a:sym typeface="Lato"/>
              </a:rPr>
              <a:t>Engagement: </a:t>
            </a:r>
            <a:r>
              <a:rPr lang="en" sz="2700">
                <a:solidFill>
                  <a:srgbClr val="F35F26"/>
                </a:solidFill>
                <a:latin typeface="Lato"/>
                <a:ea typeface="Lato"/>
                <a:cs typeface="Lato"/>
                <a:sym typeface="Lato"/>
              </a:rPr>
              <a:t>(2,821)</a:t>
            </a:r>
            <a:endParaRPr sz="2700">
              <a:solidFill>
                <a:srgbClr val="F35F26"/>
              </a:solidFill>
              <a:latin typeface="Lato"/>
              <a:ea typeface="Lato"/>
              <a:cs typeface="Lato"/>
              <a:sym typeface="Lato"/>
            </a:endParaRPr>
          </a:p>
          <a:p>
            <a:pPr marL="457200" lvl="0" indent="-400050" rtl="0">
              <a:lnSpc>
                <a:spcPct val="100000"/>
              </a:lnSpc>
              <a:spcBef>
                <a:spcPts val="0"/>
              </a:spcBef>
              <a:spcAft>
                <a:spcPts val="0"/>
              </a:spcAft>
              <a:buClr>
                <a:schemeClr val="dk1"/>
              </a:buClr>
              <a:buSzPts val="2700"/>
              <a:buFont typeface="Quicksand"/>
              <a:buChar char="●"/>
            </a:pPr>
            <a:r>
              <a:rPr lang="en" sz="2700" b="1">
                <a:solidFill>
                  <a:schemeClr val="dk1"/>
                </a:solidFill>
                <a:latin typeface="Lato"/>
                <a:ea typeface="Lato"/>
                <a:cs typeface="Lato"/>
                <a:sym typeface="Lato"/>
              </a:rPr>
              <a:t>Instagram</a:t>
            </a:r>
            <a:r>
              <a:rPr lang="en" sz="2700">
                <a:solidFill>
                  <a:schemeClr val="dk1"/>
                </a:solidFill>
                <a:latin typeface="Lato"/>
                <a:ea typeface="Lato"/>
                <a:cs typeface="Lato"/>
                <a:sym typeface="Lato"/>
              </a:rPr>
              <a:t> Followers: </a:t>
            </a:r>
            <a:r>
              <a:rPr lang="en" sz="2700">
                <a:solidFill>
                  <a:srgbClr val="F35F26"/>
                </a:solidFill>
                <a:latin typeface="Lato"/>
                <a:ea typeface="Lato"/>
                <a:cs typeface="Lato"/>
                <a:sym typeface="Lato"/>
              </a:rPr>
              <a:t>(2,525)</a:t>
            </a:r>
            <a:endParaRPr sz="2700">
              <a:solidFill>
                <a:srgbClr val="F35F26"/>
              </a:solidFill>
              <a:latin typeface="Lato"/>
              <a:ea typeface="Lato"/>
              <a:cs typeface="Lato"/>
              <a:sym typeface="Lato"/>
            </a:endParaRPr>
          </a:p>
          <a:p>
            <a:pPr marL="914400" lvl="1" indent="-400050" rtl="0">
              <a:lnSpc>
                <a:spcPct val="100000"/>
              </a:lnSpc>
              <a:spcBef>
                <a:spcPts val="0"/>
              </a:spcBef>
              <a:spcAft>
                <a:spcPts val="0"/>
              </a:spcAft>
              <a:buClr>
                <a:schemeClr val="dk1"/>
              </a:buClr>
              <a:buSzPts val="2700"/>
              <a:buFont typeface="Quicksand"/>
              <a:buChar char="○"/>
            </a:pPr>
            <a:r>
              <a:rPr lang="en" sz="2700">
                <a:solidFill>
                  <a:schemeClr val="dk1"/>
                </a:solidFill>
                <a:latin typeface="Lato"/>
                <a:ea typeface="Lato"/>
                <a:cs typeface="Lato"/>
                <a:sym typeface="Lato"/>
              </a:rPr>
              <a:t>Reach: </a:t>
            </a:r>
            <a:r>
              <a:rPr lang="en" sz="2700">
                <a:solidFill>
                  <a:srgbClr val="F35F26"/>
                </a:solidFill>
                <a:latin typeface="Lato"/>
                <a:ea typeface="Lato"/>
                <a:cs typeface="Lato"/>
                <a:sym typeface="Lato"/>
              </a:rPr>
              <a:t>(13,523)</a:t>
            </a:r>
            <a:endParaRPr sz="2700">
              <a:solidFill>
                <a:srgbClr val="F35F26"/>
              </a:solidFill>
              <a:latin typeface="Lato"/>
              <a:ea typeface="Lato"/>
              <a:cs typeface="Lato"/>
              <a:sym typeface="Lato"/>
            </a:endParaRPr>
          </a:p>
          <a:p>
            <a:pPr marL="914400" lvl="1" indent="-400050" rtl="0">
              <a:lnSpc>
                <a:spcPct val="100000"/>
              </a:lnSpc>
              <a:spcBef>
                <a:spcPts val="0"/>
              </a:spcBef>
              <a:spcAft>
                <a:spcPts val="0"/>
              </a:spcAft>
              <a:buClr>
                <a:schemeClr val="dk1"/>
              </a:buClr>
              <a:buSzPts val="2700"/>
              <a:buFont typeface="Lato"/>
              <a:buChar char="○"/>
            </a:pPr>
            <a:r>
              <a:rPr lang="en" sz="2700">
                <a:solidFill>
                  <a:schemeClr val="dk1"/>
                </a:solidFill>
                <a:latin typeface="Lato"/>
                <a:ea typeface="Lato"/>
                <a:cs typeface="Lato"/>
                <a:sym typeface="Lato"/>
              </a:rPr>
              <a:t>Engagement: </a:t>
            </a:r>
            <a:r>
              <a:rPr lang="en" sz="2700">
                <a:solidFill>
                  <a:srgbClr val="F35F26"/>
                </a:solidFill>
                <a:latin typeface="Lato"/>
                <a:ea typeface="Lato"/>
                <a:cs typeface="Lato"/>
                <a:sym typeface="Lato"/>
              </a:rPr>
              <a:t>(1,139)</a:t>
            </a:r>
            <a:endParaRPr/>
          </a:p>
        </p:txBody>
      </p:sp>
      <p:sp>
        <p:nvSpPr>
          <p:cNvPr id="499" name="Shape 4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ctrTitle"/>
          </p:nvPr>
        </p:nvSpPr>
        <p:spPr>
          <a:xfrm>
            <a:off x="2125200" y="207175"/>
            <a:ext cx="4893600" cy="5613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2800" b="1">
                <a:solidFill>
                  <a:srgbClr val="F35F26"/>
                </a:solidFill>
                <a:latin typeface="Lato"/>
                <a:ea typeface="Lato"/>
                <a:cs typeface="Lato"/>
                <a:sym typeface="Lato"/>
              </a:rPr>
              <a:t>Recommendations</a:t>
            </a:r>
            <a:endParaRPr sz="2800" b="1">
              <a:solidFill>
                <a:srgbClr val="F35F26"/>
              </a:solidFill>
              <a:latin typeface="Lato"/>
              <a:ea typeface="Lato"/>
              <a:cs typeface="Lato"/>
              <a:sym typeface="Lato"/>
            </a:endParaRPr>
          </a:p>
        </p:txBody>
      </p:sp>
      <p:sp>
        <p:nvSpPr>
          <p:cNvPr id="505" name="Shape 505"/>
          <p:cNvSpPr txBox="1"/>
          <p:nvPr/>
        </p:nvSpPr>
        <p:spPr>
          <a:xfrm>
            <a:off x="650075" y="992975"/>
            <a:ext cx="8043900" cy="38718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Clr>
                <a:srgbClr val="F35F26"/>
              </a:buClr>
              <a:buSzPts val="1800"/>
              <a:buFont typeface="Lato"/>
              <a:buChar char="●"/>
            </a:pPr>
            <a:r>
              <a:rPr lang="en" sz="1800">
                <a:latin typeface="Lato"/>
                <a:ea typeface="Lato"/>
                <a:cs typeface="Lato"/>
                <a:sym typeface="Lato"/>
              </a:rPr>
              <a:t>Expand the “</a:t>
            </a:r>
            <a:r>
              <a:rPr lang="en" sz="1800">
                <a:solidFill>
                  <a:srgbClr val="6AA84F"/>
                </a:solidFill>
                <a:latin typeface="Lato"/>
                <a:ea typeface="Lato"/>
                <a:cs typeface="Lato"/>
                <a:sym typeface="Lato"/>
              </a:rPr>
              <a:t>I Carry Campaign”.</a:t>
            </a:r>
            <a:endParaRPr sz="1800">
              <a:solidFill>
                <a:srgbClr val="6AA84F"/>
              </a:solidFill>
              <a:latin typeface="Lato"/>
              <a:ea typeface="Lato"/>
              <a:cs typeface="Lato"/>
              <a:sym typeface="Lato"/>
            </a:endParaRPr>
          </a:p>
          <a:p>
            <a:pPr marL="457200" lvl="0" indent="-342900" rtl="0">
              <a:spcBef>
                <a:spcPts val="0"/>
              </a:spcBef>
              <a:spcAft>
                <a:spcPts val="0"/>
              </a:spcAft>
              <a:buClr>
                <a:srgbClr val="F35F26"/>
              </a:buClr>
              <a:buSzPts val="1800"/>
              <a:buFont typeface="Lato"/>
              <a:buChar char="●"/>
            </a:pPr>
            <a:r>
              <a:rPr lang="en" sz="1800">
                <a:latin typeface="Lato"/>
                <a:ea typeface="Lato"/>
                <a:cs typeface="Lato"/>
                <a:sym typeface="Lato"/>
              </a:rPr>
              <a:t>“Community Spotlight” of grant recipients &amp; other organizations doing similar work.</a:t>
            </a:r>
            <a:endParaRPr sz="1800">
              <a:latin typeface="Lato"/>
              <a:ea typeface="Lato"/>
              <a:cs typeface="Lato"/>
              <a:sym typeface="Lato"/>
            </a:endParaRPr>
          </a:p>
          <a:p>
            <a:pPr marL="457200" lvl="0" indent="-342900" rtl="0">
              <a:spcBef>
                <a:spcPts val="0"/>
              </a:spcBef>
              <a:spcAft>
                <a:spcPts val="0"/>
              </a:spcAft>
              <a:buClr>
                <a:srgbClr val="F35F26"/>
              </a:buClr>
              <a:buSzPts val="1800"/>
              <a:buFont typeface="Lato"/>
              <a:buChar char="●"/>
            </a:pPr>
            <a:r>
              <a:rPr lang="en" sz="1800">
                <a:solidFill>
                  <a:srgbClr val="6AA84F"/>
                </a:solidFill>
                <a:latin typeface="Lato"/>
                <a:ea typeface="Lato"/>
                <a:cs typeface="Lato"/>
                <a:sym typeface="Lato"/>
              </a:rPr>
              <a:t>Social Media Toolkit </a:t>
            </a:r>
            <a:r>
              <a:rPr lang="en" sz="1800">
                <a:latin typeface="Lato"/>
                <a:ea typeface="Lato"/>
                <a:cs typeface="Lato"/>
                <a:sym typeface="Lato"/>
              </a:rPr>
              <a:t>to share with grant recipients as well as other partners such as NM Humans Services, NMDOH, MCOs, and NM Attorney General’s Office. </a:t>
            </a:r>
            <a:endParaRPr sz="1800">
              <a:latin typeface="Lato"/>
              <a:ea typeface="Lato"/>
              <a:cs typeface="Lato"/>
              <a:sym typeface="Lato"/>
            </a:endParaRPr>
          </a:p>
          <a:p>
            <a:pPr marL="457200" lvl="0" indent="-342900" rtl="0">
              <a:spcBef>
                <a:spcPts val="0"/>
              </a:spcBef>
              <a:spcAft>
                <a:spcPts val="0"/>
              </a:spcAft>
              <a:buClr>
                <a:srgbClr val="F35F26"/>
              </a:buClr>
              <a:buSzPts val="1800"/>
              <a:buFont typeface="Lato"/>
              <a:buChar char="●"/>
            </a:pPr>
            <a:r>
              <a:rPr lang="en" sz="1800">
                <a:latin typeface="Lato"/>
                <a:ea typeface="Lato"/>
                <a:cs typeface="Lato"/>
                <a:sym typeface="Lato"/>
              </a:rPr>
              <a:t>Expand project with </a:t>
            </a:r>
            <a:r>
              <a:rPr lang="en" sz="1800">
                <a:solidFill>
                  <a:srgbClr val="6AA84F"/>
                </a:solidFill>
                <a:latin typeface="Lato"/>
                <a:ea typeface="Lato"/>
                <a:cs typeface="Lato"/>
                <a:sym typeface="Lato"/>
              </a:rPr>
              <a:t>Humans of New Mexico </a:t>
            </a:r>
            <a:r>
              <a:rPr lang="en" sz="1800">
                <a:latin typeface="Lato"/>
                <a:ea typeface="Lato"/>
                <a:cs typeface="Lato"/>
                <a:sym typeface="Lato"/>
              </a:rPr>
              <a:t>to other areas of NM, especially rural and </a:t>
            </a:r>
            <a:r>
              <a:rPr lang="en" sz="1800">
                <a:solidFill>
                  <a:srgbClr val="6AA84F"/>
                </a:solidFill>
                <a:latin typeface="Lato"/>
                <a:ea typeface="Lato"/>
                <a:cs typeface="Lato"/>
                <a:sym typeface="Lato"/>
              </a:rPr>
              <a:t>traditionally underserved communities</a:t>
            </a:r>
            <a:r>
              <a:rPr lang="en" sz="1800">
                <a:latin typeface="Lato"/>
                <a:ea typeface="Lato"/>
                <a:cs typeface="Lato"/>
                <a:sym typeface="Lato"/>
              </a:rPr>
              <a:t>. </a:t>
            </a:r>
            <a:endParaRPr sz="1800">
              <a:latin typeface="Lato"/>
              <a:ea typeface="Lato"/>
              <a:cs typeface="Lato"/>
              <a:sym typeface="Lato"/>
            </a:endParaRPr>
          </a:p>
          <a:p>
            <a:pPr marL="914400" lvl="1" indent="-342900" rtl="0">
              <a:spcBef>
                <a:spcPts val="0"/>
              </a:spcBef>
              <a:spcAft>
                <a:spcPts val="0"/>
              </a:spcAft>
              <a:buSzPts val="1800"/>
              <a:buFont typeface="Lato"/>
              <a:buChar char="○"/>
            </a:pPr>
            <a:r>
              <a:rPr lang="en" sz="1800">
                <a:latin typeface="Lato"/>
                <a:ea typeface="Lato"/>
                <a:cs typeface="Lato"/>
                <a:sym typeface="Lato"/>
              </a:rPr>
              <a:t>Broaden that partnership to reach out to grant recipients, treatment facilities, etc. to help find potential interviews and collaborative partners. </a:t>
            </a:r>
            <a:endParaRPr sz="1800">
              <a:latin typeface="Lato"/>
              <a:ea typeface="Lato"/>
              <a:cs typeface="Lato"/>
              <a:sym typeface="Lato"/>
            </a:endParaRPr>
          </a:p>
          <a:p>
            <a:pPr marL="457200" lvl="0" indent="-342900" rtl="0">
              <a:spcBef>
                <a:spcPts val="0"/>
              </a:spcBef>
              <a:spcAft>
                <a:spcPts val="0"/>
              </a:spcAft>
              <a:buClr>
                <a:srgbClr val="F35F26"/>
              </a:buClr>
              <a:buSzPts val="1800"/>
              <a:buFont typeface="Lato"/>
              <a:buChar char="●"/>
            </a:pPr>
            <a:r>
              <a:rPr lang="en" sz="1800">
                <a:latin typeface="Lato"/>
                <a:ea typeface="Lato"/>
                <a:cs typeface="Lato"/>
                <a:sym typeface="Lato"/>
              </a:rPr>
              <a:t>Actively solicit online testimony.</a:t>
            </a:r>
            <a:endParaRPr sz="1800">
              <a:latin typeface="Lato"/>
              <a:ea typeface="Lato"/>
              <a:cs typeface="Lato"/>
              <a:sym typeface="Lato"/>
            </a:endParaRPr>
          </a:p>
          <a:p>
            <a:pPr marL="457200" lvl="0" indent="-342900" rtl="0">
              <a:spcBef>
                <a:spcPts val="0"/>
              </a:spcBef>
              <a:spcAft>
                <a:spcPts val="0"/>
              </a:spcAft>
              <a:buClr>
                <a:srgbClr val="F35F26"/>
              </a:buClr>
              <a:buSzPts val="1800"/>
              <a:buFont typeface="Lato"/>
              <a:buChar char="●"/>
            </a:pPr>
            <a:r>
              <a:rPr lang="en" sz="1800">
                <a:solidFill>
                  <a:srgbClr val="6AA84F"/>
                </a:solidFill>
                <a:latin typeface="Lato"/>
                <a:ea typeface="Lato"/>
                <a:cs typeface="Lato"/>
                <a:sym typeface="Lato"/>
              </a:rPr>
              <a:t>Increase Ad Spend via share of ad budget </a:t>
            </a:r>
            <a:r>
              <a:rPr lang="en" sz="1800">
                <a:latin typeface="Lato"/>
                <a:ea typeface="Lato"/>
                <a:cs typeface="Lato"/>
                <a:sym typeface="Lato"/>
              </a:rPr>
              <a:t>on Facebook and Instagram.</a:t>
            </a:r>
            <a:endParaRPr sz="1800">
              <a:latin typeface="Lato"/>
              <a:ea typeface="Lato"/>
              <a:cs typeface="Lato"/>
              <a:sym typeface="Lato"/>
            </a:endParaRPr>
          </a:p>
          <a:p>
            <a:pPr marL="0" lvl="0" indent="0">
              <a:spcBef>
                <a:spcPts val="0"/>
              </a:spcBef>
              <a:spcAft>
                <a:spcPts val="0"/>
              </a:spcAft>
              <a:buNone/>
            </a:pPr>
            <a:endParaRPr sz="2000">
              <a:latin typeface="Lato"/>
              <a:ea typeface="Lato"/>
              <a:cs typeface="Lato"/>
              <a:sym typeface="Lato"/>
            </a:endParaRPr>
          </a:p>
        </p:txBody>
      </p:sp>
      <p:sp>
        <p:nvSpPr>
          <p:cNvPr id="506" name="Shape 5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6AA84F"/>
                </a:solidFill>
              </a:rPr>
              <a:t>Recent Grant Recipient Requests</a:t>
            </a:r>
            <a:endParaRPr b="1">
              <a:solidFill>
                <a:srgbClr val="6AA84F"/>
              </a:solidFill>
            </a:endParaRPr>
          </a:p>
        </p:txBody>
      </p:sp>
      <p:sp>
        <p:nvSpPr>
          <p:cNvPr id="512" name="Shape 5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b="1"/>
              <a:t>:30 radio spot and script</a:t>
            </a:r>
            <a:endParaRPr sz="1800" b="1"/>
          </a:p>
          <a:p>
            <a:pPr marL="0" lvl="0" indent="0">
              <a:spcBef>
                <a:spcPts val="1600"/>
              </a:spcBef>
              <a:spcAft>
                <a:spcPts val="0"/>
              </a:spcAft>
              <a:buNone/>
            </a:pPr>
            <a:r>
              <a:rPr lang="en" sz="1800" b="1"/>
              <a:t>Revise a bus wrap</a:t>
            </a:r>
            <a:endParaRPr sz="1800" b="1"/>
          </a:p>
          <a:p>
            <a:pPr marL="0" lvl="0" indent="0">
              <a:spcBef>
                <a:spcPts val="1600"/>
              </a:spcBef>
              <a:spcAft>
                <a:spcPts val="0"/>
              </a:spcAft>
              <a:buNone/>
            </a:pPr>
            <a:r>
              <a:rPr lang="en" sz="1800" b="1"/>
              <a:t>Provide a general infographic </a:t>
            </a:r>
            <a:endParaRPr sz="1800" b="1"/>
          </a:p>
          <a:p>
            <a:pPr marL="0" lvl="0" indent="0">
              <a:spcBef>
                <a:spcPts val="1600"/>
              </a:spcBef>
              <a:spcAft>
                <a:spcPts val="0"/>
              </a:spcAft>
              <a:buNone/>
            </a:pPr>
            <a:r>
              <a:rPr lang="en" sz="1800" b="1"/>
              <a:t>Provide a safe medication use infographic</a:t>
            </a:r>
            <a:endParaRPr sz="1800" b="1"/>
          </a:p>
          <a:p>
            <a:pPr marL="0" lvl="0" indent="0">
              <a:spcBef>
                <a:spcPts val="1600"/>
              </a:spcBef>
              <a:spcAft>
                <a:spcPts val="1600"/>
              </a:spcAft>
              <a:buNone/>
            </a:pPr>
            <a:r>
              <a:rPr lang="en" sz="1800" b="1"/>
              <a:t>Review marketing plan for input</a:t>
            </a:r>
            <a:endParaRPr sz="1800" b="1"/>
          </a:p>
        </p:txBody>
      </p:sp>
      <p:sp>
        <p:nvSpPr>
          <p:cNvPr id="513" name="Shape 51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b="1"/>
              <a:t>How to split ad budget with different media buys (radio, FB, IG, print, etc.)</a:t>
            </a:r>
            <a:endParaRPr sz="1800" b="1"/>
          </a:p>
          <a:p>
            <a:pPr marL="0" lvl="0" indent="0">
              <a:spcBef>
                <a:spcPts val="1600"/>
              </a:spcBef>
              <a:spcAft>
                <a:spcPts val="0"/>
              </a:spcAft>
              <a:buNone/>
            </a:pPr>
            <a:r>
              <a:rPr lang="en" sz="1800" b="1"/>
              <a:t>How to negotiate when purchasing an ad</a:t>
            </a:r>
            <a:endParaRPr sz="1800" b="1"/>
          </a:p>
          <a:p>
            <a:pPr marL="0" lvl="0" indent="0">
              <a:spcBef>
                <a:spcPts val="1600"/>
              </a:spcBef>
              <a:spcAft>
                <a:spcPts val="0"/>
              </a:spcAft>
              <a:buNone/>
            </a:pPr>
            <a:r>
              <a:rPr lang="en" sz="1800" b="1"/>
              <a:t>How to know if an ad will reach your target</a:t>
            </a:r>
            <a:endParaRPr sz="1800" b="1"/>
          </a:p>
          <a:p>
            <a:pPr marL="0" lvl="0" indent="0">
              <a:spcBef>
                <a:spcPts val="1600"/>
              </a:spcBef>
              <a:spcAft>
                <a:spcPts val="0"/>
              </a:spcAft>
              <a:buNone/>
            </a:pPr>
            <a:r>
              <a:rPr lang="en" sz="1800" b="1"/>
              <a:t>How do you target a particular reporter and pitch a story</a:t>
            </a:r>
            <a:endParaRPr sz="1800" b="1"/>
          </a:p>
          <a:p>
            <a:pPr marL="0" lvl="0" indent="0">
              <a:spcBef>
                <a:spcPts val="1600"/>
              </a:spcBef>
              <a:spcAft>
                <a:spcPts val="1600"/>
              </a:spcAft>
              <a:buNone/>
            </a:pPr>
            <a:endParaRPr sz="1800" b="1"/>
          </a:p>
        </p:txBody>
      </p:sp>
      <p:sp>
        <p:nvSpPr>
          <p:cNvPr id="514" name="Shape 5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F35F26"/>
                </a:solidFill>
              </a:rPr>
              <a:t>Why Reinvent the Wheel?</a:t>
            </a:r>
            <a:endParaRPr>
              <a:solidFill>
                <a:srgbClr val="F35F26"/>
              </a:solidFill>
            </a:endParaRPr>
          </a:p>
        </p:txBody>
      </p:sp>
      <p:sp>
        <p:nvSpPr>
          <p:cNvPr id="150" name="Shape 15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t>Approved Messages</a:t>
            </a:r>
            <a:endParaRPr sz="1800"/>
          </a:p>
          <a:p>
            <a:pPr marL="0" lvl="0" indent="0">
              <a:spcBef>
                <a:spcPts val="1600"/>
              </a:spcBef>
              <a:spcAft>
                <a:spcPts val="0"/>
              </a:spcAft>
              <a:buNone/>
            </a:pPr>
            <a:r>
              <a:rPr lang="en" sz="1800"/>
              <a:t>Updated Facts/Data</a:t>
            </a:r>
            <a:endParaRPr sz="1800"/>
          </a:p>
          <a:p>
            <a:pPr marL="0" lvl="0" indent="0">
              <a:spcBef>
                <a:spcPts val="1600"/>
              </a:spcBef>
              <a:spcAft>
                <a:spcPts val="0"/>
              </a:spcAft>
              <a:buNone/>
            </a:pPr>
            <a:r>
              <a:rPr lang="en" sz="1800"/>
              <a:t>Community Website</a:t>
            </a:r>
            <a:endParaRPr sz="1800"/>
          </a:p>
          <a:p>
            <a:pPr marL="0" lvl="0" indent="0">
              <a:spcBef>
                <a:spcPts val="1600"/>
              </a:spcBef>
              <a:spcAft>
                <a:spcPts val="0"/>
              </a:spcAft>
              <a:buNone/>
            </a:pPr>
            <a:r>
              <a:rPr lang="en" sz="1800"/>
              <a:t>Parent handbook</a:t>
            </a:r>
            <a:endParaRPr sz="1800"/>
          </a:p>
          <a:p>
            <a:pPr marL="0" lvl="0" indent="0">
              <a:spcBef>
                <a:spcPts val="1600"/>
              </a:spcBef>
              <a:spcAft>
                <a:spcPts val="0"/>
              </a:spcAft>
              <a:buNone/>
            </a:pPr>
            <a:r>
              <a:rPr lang="en" sz="1800"/>
              <a:t>Social Media Content, including posts, videos and still photography</a:t>
            </a:r>
            <a:endParaRPr sz="1800"/>
          </a:p>
          <a:p>
            <a:pPr marL="0" lvl="0" indent="0">
              <a:spcBef>
                <a:spcPts val="1600"/>
              </a:spcBef>
              <a:spcAft>
                <a:spcPts val="0"/>
              </a:spcAft>
              <a:buNone/>
            </a:pPr>
            <a:r>
              <a:rPr lang="en" sz="1800"/>
              <a:t>Cross-market to increase your reach </a:t>
            </a:r>
            <a:endParaRPr sz="1800"/>
          </a:p>
          <a:p>
            <a:pPr marL="0" lvl="0" indent="0">
              <a:spcBef>
                <a:spcPts val="1600"/>
              </a:spcBef>
              <a:spcAft>
                <a:spcPts val="0"/>
              </a:spcAft>
              <a:buNone/>
            </a:pPr>
            <a:endParaRPr sz="1800"/>
          </a:p>
          <a:p>
            <a:pPr marL="0" lvl="0" indent="0">
              <a:spcBef>
                <a:spcPts val="1600"/>
              </a:spcBef>
              <a:spcAft>
                <a:spcPts val="1600"/>
              </a:spcAft>
              <a:buNone/>
            </a:pPr>
            <a:endParaRPr/>
          </a:p>
        </p:txBody>
      </p:sp>
      <p:sp>
        <p:nvSpPr>
          <p:cNvPr id="151" name="Shape 15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a:t>
            </a:r>
            <a:r>
              <a:rPr lang="en" sz="1800"/>
              <a:t>ideo ads </a:t>
            </a:r>
            <a:endParaRPr sz="1800"/>
          </a:p>
          <a:p>
            <a:pPr marL="0" lvl="0" indent="0">
              <a:spcBef>
                <a:spcPts val="1600"/>
              </a:spcBef>
              <a:spcAft>
                <a:spcPts val="0"/>
              </a:spcAft>
              <a:buNone/>
            </a:pPr>
            <a:r>
              <a:rPr lang="en" sz="1800"/>
              <a:t>Print ads</a:t>
            </a:r>
            <a:endParaRPr sz="1800"/>
          </a:p>
          <a:p>
            <a:pPr marL="0" lvl="0" indent="0">
              <a:spcBef>
                <a:spcPts val="1600"/>
              </a:spcBef>
              <a:spcAft>
                <a:spcPts val="0"/>
              </a:spcAft>
              <a:buNone/>
            </a:pPr>
            <a:r>
              <a:rPr lang="en" sz="1800"/>
              <a:t>Bus wrap ads</a:t>
            </a:r>
            <a:endParaRPr sz="1800"/>
          </a:p>
          <a:p>
            <a:pPr marL="0" lvl="0" indent="0">
              <a:spcBef>
                <a:spcPts val="1600"/>
              </a:spcBef>
              <a:spcAft>
                <a:spcPts val="0"/>
              </a:spcAft>
              <a:buNone/>
            </a:pPr>
            <a:r>
              <a:rPr lang="en" sz="1800"/>
              <a:t>Infographics</a:t>
            </a:r>
            <a:endParaRPr sz="1800"/>
          </a:p>
          <a:p>
            <a:pPr marL="0" lvl="0" indent="0">
              <a:spcBef>
                <a:spcPts val="1600"/>
              </a:spcBef>
              <a:spcAft>
                <a:spcPts val="0"/>
              </a:spcAft>
              <a:buNone/>
            </a:pPr>
            <a:r>
              <a:rPr lang="en" sz="1800"/>
              <a:t>Radio ads</a:t>
            </a:r>
            <a:endParaRPr sz="1800"/>
          </a:p>
          <a:p>
            <a:pPr marL="0" lvl="0" indent="0">
              <a:spcBef>
                <a:spcPts val="1600"/>
              </a:spcBef>
              <a:spcAft>
                <a:spcPts val="0"/>
              </a:spcAft>
              <a:buNone/>
            </a:pPr>
            <a:r>
              <a:rPr lang="en" sz="1800"/>
              <a:t>Digital ads</a:t>
            </a:r>
            <a:endParaRPr sz="1800"/>
          </a:p>
          <a:p>
            <a:pPr marL="0" lvl="0" indent="0">
              <a:spcBef>
                <a:spcPts val="1600"/>
              </a:spcBef>
              <a:spcAft>
                <a:spcPts val="0"/>
              </a:spcAft>
              <a:buNone/>
            </a:pPr>
            <a:r>
              <a:rPr lang="en" sz="1800"/>
              <a:t>Bookmarks &amp; business cards</a:t>
            </a:r>
            <a:endParaRPr sz="1800"/>
          </a:p>
          <a:p>
            <a:pPr marL="0" lvl="0" indent="0">
              <a:spcBef>
                <a:spcPts val="1600"/>
              </a:spcBef>
              <a:spcAft>
                <a:spcPts val="1600"/>
              </a:spcAft>
              <a:buNone/>
            </a:pPr>
            <a:endParaRPr/>
          </a:p>
        </p:txBody>
      </p:sp>
      <p:sp>
        <p:nvSpPr>
          <p:cNvPr id="152" name="Shape 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35F26"/>
                </a:solidFill>
                <a:latin typeface="Lato"/>
                <a:ea typeface="Lato"/>
                <a:cs typeface="Lato"/>
                <a:sym typeface="Lato"/>
              </a:rPr>
              <a:t>FY19 Suggestions</a:t>
            </a:r>
            <a:endParaRPr b="1">
              <a:solidFill>
                <a:srgbClr val="F35F26"/>
              </a:solidFill>
              <a:latin typeface="Lato"/>
              <a:ea typeface="Lato"/>
              <a:cs typeface="Lato"/>
              <a:sym typeface="Lato"/>
            </a:endParaRPr>
          </a:p>
        </p:txBody>
      </p:sp>
      <p:sp>
        <p:nvSpPr>
          <p:cNvPr id="520" name="Shape 520"/>
          <p:cNvSpPr txBox="1">
            <a:spLocks noGrp="1"/>
          </p:cNvSpPr>
          <p:nvPr>
            <p:ph type="body" idx="1"/>
          </p:nvPr>
        </p:nvSpPr>
        <p:spPr>
          <a:xfrm>
            <a:off x="311700" y="1246825"/>
            <a:ext cx="8520600" cy="3810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solidFill>
                  <a:srgbClr val="6AA84F"/>
                </a:solidFill>
                <a:latin typeface="Lato"/>
                <a:ea typeface="Lato"/>
                <a:cs typeface="Lato"/>
                <a:sym typeface="Lato"/>
              </a:rPr>
              <a:t>Community Outreach Kit</a:t>
            </a:r>
            <a:r>
              <a:rPr lang="en" b="1">
                <a:solidFill>
                  <a:srgbClr val="6AA84F"/>
                </a:solidFill>
                <a:latin typeface="Lato"/>
                <a:ea typeface="Lato"/>
                <a:cs typeface="Lato"/>
                <a:sym typeface="Lato"/>
              </a:rPr>
              <a:t> </a:t>
            </a:r>
            <a:r>
              <a:rPr lang="en">
                <a:latin typeface="Lato"/>
                <a:ea typeface="Lato"/>
                <a:cs typeface="Lato"/>
                <a:sym typeface="Lato"/>
              </a:rPr>
              <a:t>- </a:t>
            </a:r>
            <a:r>
              <a:rPr lang="en" sz="1200">
                <a:latin typeface="Lato"/>
                <a:ea typeface="Lato"/>
                <a:cs typeface="Lato"/>
                <a:sym typeface="Lato"/>
              </a:rPr>
              <a:t>targeted to grant recipient communities and anyone to encourage parent groups, educators, coaches, businesses, faith groups, law enforcement, service organizations, medical community to hold </a:t>
            </a:r>
            <a:r>
              <a:rPr lang="en" sz="1200">
                <a:solidFill>
                  <a:srgbClr val="6AA84F"/>
                </a:solidFill>
                <a:latin typeface="Lato"/>
                <a:ea typeface="Lato"/>
                <a:cs typeface="Lato"/>
                <a:sym typeface="Lato"/>
              </a:rPr>
              <a:t>DOSE OF REALITY EVENTS</a:t>
            </a:r>
            <a:r>
              <a:rPr lang="en" sz="1200">
                <a:latin typeface="Lato"/>
                <a:ea typeface="Lato"/>
                <a:cs typeface="Lato"/>
                <a:sym typeface="Lato"/>
              </a:rPr>
              <a:t> branded events.</a:t>
            </a:r>
            <a:endParaRPr sz="1200">
              <a:latin typeface="Lato"/>
              <a:ea typeface="Lato"/>
              <a:cs typeface="Lato"/>
              <a:sym typeface="Lato"/>
            </a:endParaRPr>
          </a:p>
          <a:p>
            <a:pPr marL="457200" lvl="0" indent="-304800" rtl="0">
              <a:spcBef>
                <a:spcPts val="1600"/>
              </a:spcBef>
              <a:spcAft>
                <a:spcPts val="0"/>
              </a:spcAft>
              <a:buSzPts val="1200"/>
              <a:buFont typeface="Lato"/>
              <a:buChar char="●"/>
            </a:pPr>
            <a:r>
              <a:rPr lang="en" sz="1200">
                <a:latin typeface="Lato"/>
                <a:ea typeface="Lato"/>
                <a:cs typeface="Lato"/>
                <a:sym typeface="Lato"/>
              </a:rPr>
              <a:t>All materials on website and can be used for free (not printing or media buy). Instructions on how to use the kit, talking points, fact sheets, social media posts to use, PPT Presentation, E/S PSA scripts, flyers, posters, brochures, logo, etc. </a:t>
            </a:r>
            <a:endParaRPr sz="1200">
              <a:latin typeface="Lato"/>
              <a:ea typeface="Lato"/>
              <a:cs typeface="Lato"/>
              <a:sym typeface="Lato"/>
            </a:endParaRPr>
          </a:p>
          <a:p>
            <a:pPr marL="0" lvl="0" indent="0">
              <a:spcBef>
                <a:spcPts val="1600"/>
              </a:spcBef>
              <a:spcAft>
                <a:spcPts val="0"/>
              </a:spcAft>
              <a:buNone/>
            </a:pPr>
            <a:r>
              <a:rPr lang="en" sz="1400" b="1">
                <a:solidFill>
                  <a:srgbClr val="6AA84F"/>
                </a:solidFill>
                <a:latin typeface="Lato"/>
                <a:ea typeface="Lato"/>
                <a:cs typeface="Lato"/>
                <a:sym typeface="Lato"/>
              </a:rPr>
              <a:t>General Tools </a:t>
            </a:r>
            <a:r>
              <a:rPr lang="en" sz="1200">
                <a:solidFill>
                  <a:srgbClr val="000000"/>
                </a:solidFill>
                <a:latin typeface="Lato"/>
                <a:ea typeface="Lato"/>
                <a:cs typeface="Lato"/>
                <a:sym typeface="Lato"/>
              </a:rPr>
              <a:t>- More generalized (not advertising message) to support grant recipients on t</a:t>
            </a:r>
            <a:r>
              <a:rPr lang="en" sz="1200">
                <a:latin typeface="Lato"/>
                <a:ea typeface="Lato"/>
                <a:cs typeface="Lato"/>
                <a:sym typeface="Lato"/>
              </a:rPr>
              <a:t>opic specific for general use with call to action to DoseOfReality.com</a:t>
            </a:r>
            <a:endParaRPr sz="1200">
              <a:latin typeface="Lato"/>
              <a:ea typeface="Lato"/>
              <a:cs typeface="Lato"/>
              <a:sym typeface="Lato"/>
            </a:endParaRPr>
          </a:p>
          <a:p>
            <a:pPr marL="0" lvl="0" indent="0">
              <a:spcBef>
                <a:spcPts val="1600"/>
              </a:spcBef>
              <a:spcAft>
                <a:spcPts val="0"/>
              </a:spcAft>
              <a:buNone/>
            </a:pPr>
            <a:r>
              <a:rPr lang="en" sz="1400" b="1">
                <a:solidFill>
                  <a:srgbClr val="6AA84F"/>
                </a:solidFill>
                <a:latin typeface="Lato"/>
                <a:ea typeface="Lato"/>
                <a:cs typeface="Lato"/>
                <a:sym typeface="Lato"/>
              </a:rPr>
              <a:t>Add Tagline to Logo </a:t>
            </a:r>
            <a:r>
              <a:rPr lang="en" sz="1200">
                <a:solidFill>
                  <a:srgbClr val="000000"/>
                </a:solidFill>
                <a:latin typeface="Lato"/>
                <a:ea typeface="Lato"/>
                <a:cs typeface="Lato"/>
                <a:sym typeface="Lato"/>
              </a:rPr>
              <a:t>- to better identify purpose (opioid prevention, recovery, treatment (MAT).</a:t>
            </a:r>
            <a:endParaRPr sz="1200">
              <a:solidFill>
                <a:srgbClr val="000000"/>
              </a:solidFill>
              <a:latin typeface="Lato"/>
              <a:ea typeface="Lato"/>
              <a:cs typeface="Lato"/>
              <a:sym typeface="Lato"/>
            </a:endParaRPr>
          </a:p>
          <a:p>
            <a:pPr marL="0" lvl="0" indent="0" rtl="0">
              <a:spcBef>
                <a:spcPts val="1600"/>
              </a:spcBef>
              <a:spcAft>
                <a:spcPts val="0"/>
              </a:spcAft>
              <a:buNone/>
            </a:pPr>
            <a:r>
              <a:rPr lang="en" sz="1400" b="1">
                <a:solidFill>
                  <a:srgbClr val="6AA84F"/>
                </a:solidFill>
                <a:latin typeface="Lato"/>
                <a:ea typeface="Lato"/>
                <a:cs typeface="Lato"/>
                <a:sym typeface="Lato"/>
              </a:rPr>
              <a:t>Ad $ for Social Media</a:t>
            </a:r>
            <a:r>
              <a:rPr lang="en" sz="1200">
                <a:solidFill>
                  <a:srgbClr val="000000"/>
                </a:solidFill>
                <a:latin typeface="Lato"/>
                <a:ea typeface="Lato"/>
                <a:cs typeface="Lato"/>
                <a:sym typeface="Lato"/>
              </a:rPr>
              <a:t> - share of ad budget to do social media advertising.</a:t>
            </a:r>
            <a:endParaRPr sz="1200">
              <a:solidFill>
                <a:srgbClr val="000000"/>
              </a:solidFill>
              <a:latin typeface="Lato"/>
              <a:ea typeface="Lato"/>
              <a:cs typeface="Lato"/>
              <a:sym typeface="Lato"/>
            </a:endParaRPr>
          </a:p>
          <a:p>
            <a:pPr marL="0" lvl="0" indent="0" rtl="0">
              <a:spcBef>
                <a:spcPts val="1600"/>
              </a:spcBef>
              <a:spcAft>
                <a:spcPts val="0"/>
              </a:spcAft>
              <a:buNone/>
            </a:pPr>
            <a:endParaRPr sz="1200"/>
          </a:p>
          <a:p>
            <a:pPr marL="0" lvl="0" indent="0">
              <a:spcBef>
                <a:spcPts val="1600"/>
              </a:spcBef>
              <a:spcAft>
                <a:spcPts val="1600"/>
              </a:spcAft>
              <a:buNone/>
            </a:pPr>
            <a:endParaRPr/>
          </a:p>
        </p:txBody>
      </p:sp>
      <p:sp>
        <p:nvSpPr>
          <p:cNvPr id="521" name="Shape 5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F35F26"/>
                </a:solidFill>
              </a:rPr>
              <a:t>What do you need in a Community Toolkit?</a:t>
            </a:r>
            <a:endParaRPr>
              <a:solidFill>
                <a:srgbClr val="F35F26"/>
              </a:solidFill>
            </a:endParaRPr>
          </a:p>
        </p:txBody>
      </p:sp>
      <p:sp>
        <p:nvSpPr>
          <p:cNvPr id="527" name="Shape 5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Social Media Toolkit - what would that look like?</a:t>
            </a:r>
            <a:endParaRPr/>
          </a:p>
          <a:p>
            <a:pPr marL="0" lvl="0" indent="0">
              <a:spcBef>
                <a:spcPts val="1600"/>
              </a:spcBef>
              <a:spcAft>
                <a:spcPts val="0"/>
              </a:spcAft>
              <a:buNone/>
            </a:pPr>
            <a:r>
              <a:rPr lang="en"/>
              <a:t>Fact sheets (localized?)</a:t>
            </a:r>
            <a:endParaRPr/>
          </a:p>
          <a:p>
            <a:pPr marL="0" lvl="0" indent="0">
              <a:spcBef>
                <a:spcPts val="1600"/>
              </a:spcBef>
              <a:spcAft>
                <a:spcPts val="0"/>
              </a:spcAft>
              <a:buNone/>
            </a:pPr>
            <a:r>
              <a:rPr lang="en"/>
              <a:t>Revised parent resource kit</a:t>
            </a:r>
            <a:endParaRPr/>
          </a:p>
          <a:p>
            <a:pPr marL="0" lvl="0" indent="0">
              <a:spcBef>
                <a:spcPts val="1600"/>
              </a:spcBef>
              <a:spcAft>
                <a:spcPts val="0"/>
              </a:spcAft>
              <a:buNone/>
            </a:pPr>
            <a:r>
              <a:rPr lang="en"/>
              <a:t>News Media Tips</a:t>
            </a:r>
            <a:endParaRPr/>
          </a:p>
          <a:p>
            <a:pPr marL="0" lvl="0" indent="0">
              <a:spcBef>
                <a:spcPts val="1600"/>
              </a:spcBef>
              <a:spcAft>
                <a:spcPts val="0"/>
              </a:spcAft>
              <a:buNone/>
            </a:pPr>
            <a:r>
              <a:rPr lang="en"/>
              <a:t>Ad Buy Tips </a:t>
            </a:r>
            <a:endParaRPr/>
          </a:p>
          <a:p>
            <a:pPr marL="0" lvl="0" indent="0">
              <a:spcBef>
                <a:spcPts val="1600"/>
              </a:spcBef>
              <a:spcAft>
                <a:spcPts val="0"/>
              </a:spcAft>
              <a:buNone/>
            </a:pPr>
            <a:r>
              <a:rPr lang="en"/>
              <a:t>Infographics</a:t>
            </a:r>
            <a:endParaRPr/>
          </a:p>
          <a:p>
            <a:pPr marL="0" lvl="0" indent="0">
              <a:spcBef>
                <a:spcPts val="1600"/>
              </a:spcBef>
              <a:spcAft>
                <a:spcPts val="1600"/>
              </a:spcAft>
              <a:buNone/>
            </a:pPr>
            <a:r>
              <a:rPr lang="en"/>
              <a:t>Posters</a:t>
            </a:r>
            <a:endParaRPr/>
          </a:p>
        </p:txBody>
      </p:sp>
      <p:sp>
        <p:nvSpPr>
          <p:cNvPr id="528" name="Shape 5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solidFill>
                  <a:srgbClr val="F35F26"/>
                </a:solidFill>
              </a:rPr>
              <a:t>Questions?</a:t>
            </a:r>
            <a:endParaRPr>
              <a:solidFill>
                <a:srgbClr val="F35F26"/>
              </a:solidFill>
            </a:endParaRPr>
          </a:p>
        </p:txBody>
      </p:sp>
      <p:sp>
        <p:nvSpPr>
          <p:cNvPr id="534" name="Shape 5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lynn@pkpublicrelaations.com</a:t>
            </a:r>
            <a:r>
              <a:rPr lang="en"/>
              <a:t> </a:t>
            </a:r>
            <a:endParaRPr/>
          </a:p>
          <a:p>
            <a:pPr marL="0" lvl="0" indent="0">
              <a:spcBef>
                <a:spcPts val="0"/>
              </a:spcBef>
              <a:spcAft>
                <a:spcPts val="0"/>
              </a:spcAft>
              <a:buNone/>
            </a:pPr>
            <a:endParaRPr/>
          </a:p>
        </p:txBody>
      </p:sp>
      <p:sp>
        <p:nvSpPr>
          <p:cNvPr id="535" name="Shape 5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52</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Campaign Evolution</a:t>
            </a:r>
            <a:endParaRPr/>
          </a:p>
        </p:txBody>
      </p:sp>
      <p:sp>
        <p:nvSpPr>
          <p:cNvPr id="158" name="Shape 1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159" name="Shape 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pic>
        <p:nvPicPr>
          <p:cNvPr id="160" name="Shape 160"/>
          <p:cNvPicPr preferRelativeResize="0"/>
          <p:nvPr/>
        </p:nvPicPr>
        <p:blipFill>
          <a:blip r:embed="rId3">
            <a:alphaModFix/>
          </a:blip>
          <a:stretch>
            <a:fillRect/>
          </a:stretch>
        </p:blipFill>
        <p:spPr>
          <a:xfrm>
            <a:off x="2428875" y="1304925"/>
            <a:ext cx="4286250" cy="253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6AA84F"/>
                </a:solidFill>
              </a:rPr>
              <a:t>Teens</a:t>
            </a:r>
            <a:endParaRPr>
              <a:solidFill>
                <a:srgbClr val="6AA84F"/>
              </a:solidFill>
            </a:endParaRPr>
          </a:p>
        </p:txBody>
      </p:sp>
      <p:sp>
        <p:nvSpPr>
          <p:cNvPr id="166" name="Shape 166"/>
          <p:cNvSpPr txBox="1">
            <a:spLocks noGrp="1"/>
          </p:cNvSpPr>
          <p:nvPr>
            <p:ph type="body" idx="1"/>
          </p:nvPr>
        </p:nvSpPr>
        <p:spPr>
          <a:xfrm>
            <a:off x="311700" y="1225525"/>
            <a:ext cx="3402000" cy="3343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Video (ads, social media, presentations)</a:t>
            </a:r>
            <a:endParaRPr/>
          </a:p>
        </p:txBody>
      </p:sp>
      <p:sp>
        <p:nvSpPr>
          <p:cNvPr id="167" name="Shape 16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914400" lvl="0" indent="457200">
              <a:spcBef>
                <a:spcPts val="0"/>
              </a:spcBef>
              <a:spcAft>
                <a:spcPts val="1600"/>
              </a:spcAft>
              <a:buNone/>
            </a:pPr>
            <a:endParaRPr/>
          </a:p>
        </p:txBody>
      </p:sp>
      <p:sp>
        <p:nvSpPr>
          <p:cNvPr id="168" name="Shape 1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pic>
        <p:nvPicPr>
          <p:cNvPr id="169" name="Shape 169"/>
          <p:cNvPicPr preferRelativeResize="0"/>
          <p:nvPr/>
        </p:nvPicPr>
        <p:blipFill>
          <a:blip r:embed="rId3">
            <a:alphaModFix/>
          </a:blip>
          <a:stretch>
            <a:fillRect/>
          </a:stretch>
        </p:blipFill>
        <p:spPr>
          <a:xfrm>
            <a:off x="6915825" y="192575"/>
            <a:ext cx="1315600" cy="3095403"/>
          </a:xfrm>
          <a:prstGeom prst="rect">
            <a:avLst/>
          </a:prstGeom>
          <a:noFill/>
          <a:ln>
            <a:noFill/>
          </a:ln>
        </p:spPr>
      </p:pic>
      <p:pic>
        <p:nvPicPr>
          <p:cNvPr id="170" name="Shape 170"/>
          <p:cNvPicPr preferRelativeResize="0"/>
          <p:nvPr/>
        </p:nvPicPr>
        <p:blipFill>
          <a:blip r:embed="rId4">
            <a:alphaModFix/>
          </a:blip>
          <a:stretch>
            <a:fillRect/>
          </a:stretch>
        </p:blipFill>
        <p:spPr>
          <a:xfrm>
            <a:off x="3830117" y="410526"/>
            <a:ext cx="1737250" cy="2659499"/>
          </a:xfrm>
          <a:prstGeom prst="rect">
            <a:avLst/>
          </a:prstGeom>
          <a:noFill/>
          <a:ln>
            <a:noFill/>
          </a:ln>
        </p:spPr>
      </p:pic>
      <p:pic>
        <p:nvPicPr>
          <p:cNvPr id="171" name="Shape 171"/>
          <p:cNvPicPr preferRelativeResize="0"/>
          <p:nvPr/>
        </p:nvPicPr>
        <p:blipFill>
          <a:blip r:embed="rId5">
            <a:alphaModFix/>
          </a:blip>
          <a:stretch>
            <a:fillRect/>
          </a:stretch>
        </p:blipFill>
        <p:spPr>
          <a:xfrm>
            <a:off x="708850" y="1550399"/>
            <a:ext cx="2561000" cy="1671250"/>
          </a:xfrm>
          <a:prstGeom prst="rect">
            <a:avLst/>
          </a:prstGeom>
          <a:noFill/>
          <a:ln>
            <a:noFill/>
          </a:ln>
        </p:spPr>
      </p:pic>
      <p:pic>
        <p:nvPicPr>
          <p:cNvPr id="172" name="Shape 172"/>
          <p:cNvPicPr preferRelativeResize="0"/>
          <p:nvPr/>
        </p:nvPicPr>
        <p:blipFill>
          <a:blip r:embed="rId6">
            <a:alphaModFix/>
          </a:blip>
          <a:stretch>
            <a:fillRect/>
          </a:stretch>
        </p:blipFill>
        <p:spPr>
          <a:xfrm>
            <a:off x="4985676" y="3346975"/>
            <a:ext cx="2139524" cy="15829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Clr>
                <a:schemeClr val="dk1"/>
              </a:buClr>
              <a:buSzPts val="1100"/>
              <a:buFont typeface="Arial"/>
              <a:buNone/>
            </a:pPr>
            <a:r>
              <a:rPr lang="en" sz="1800" b="1">
                <a:solidFill>
                  <a:srgbClr val="6AA84F"/>
                </a:solidFill>
              </a:rPr>
              <a:t>Changing the Misperception of the Dangers Associated with Prescription Painkillers. </a:t>
            </a:r>
            <a:endParaRPr sz="1800" b="1">
              <a:solidFill>
                <a:srgbClr val="6AA84F"/>
              </a:solidFill>
            </a:endParaRPr>
          </a:p>
        </p:txBody>
      </p:sp>
      <p:sp>
        <p:nvSpPr>
          <p:cNvPr id="178" name="Shape 1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179" name="Shape 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pic>
        <p:nvPicPr>
          <p:cNvPr id="180" name="Shape 180" descr="2956.4_HSD_MallBanner_Mesilla_REV_HR.pdf"/>
          <p:cNvPicPr preferRelativeResize="0"/>
          <p:nvPr/>
        </p:nvPicPr>
        <p:blipFill rotWithShape="1">
          <a:blip r:embed="rId3">
            <a:alphaModFix/>
          </a:blip>
          <a:srcRect/>
          <a:stretch/>
        </p:blipFill>
        <p:spPr>
          <a:xfrm>
            <a:off x="311700" y="1152475"/>
            <a:ext cx="2501100" cy="1412400"/>
          </a:xfrm>
          <a:prstGeom prst="rect">
            <a:avLst/>
          </a:prstGeom>
          <a:noFill/>
          <a:ln>
            <a:noFill/>
          </a:ln>
        </p:spPr>
      </p:pic>
      <p:pic>
        <p:nvPicPr>
          <p:cNvPr id="181" name="Shape 181" descr="2929.8_300x250_BannerAd.jpg"/>
          <p:cNvPicPr preferRelativeResize="0"/>
          <p:nvPr/>
        </p:nvPicPr>
        <p:blipFill rotWithShape="1">
          <a:blip r:embed="rId4">
            <a:alphaModFix/>
          </a:blip>
          <a:srcRect/>
          <a:stretch/>
        </p:blipFill>
        <p:spPr>
          <a:xfrm>
            <a:off x="4631200" y="1194325"/>
            <a:ext cx="2446500" cy="2328900"/>
          </a:xfrm>
          <a:prstGeom prst="rect">
            <a:avLst/>
          </a:prstGeom>
          <a:noFill/>
          <a:ln>
            <a:noFill/>
          </a:ln>
        </p:spPr>
      </p:pic>
      <p:pic>
        <p:nvPicPr>
          <p:cNvPr id="182" name="Shape 182" descr="2929.4_HSD_RX_Bags_LR.pdf"/>
          <p:cNvPicPr preferRelativeResize="0"/>
          <p:nvPr/>
        </p:nvPicPr>
        <p:blipFill rotWithShape="1">
          <a:blip r:embed="rId5">
            <a:alphaModFix/>
          </a:blip>
          <a:srcRect l="20562" t="9388" r="17050" b="12437"/>
          <a:stretch/>
        </p:blipFill>
        <p:spPr>
          <a:xfrm>
            <a:off x="7207675" y="1152475"/>
            <a:ext cx="1753800" cy="3248400"/>
          </a:xfrm>
          <a:prstGeom prst="rect">
            <a:avLst/>
          </a:prstGeom>
          <a:noFill/>
          <a:ln>
            <a:noFill/>
          </a:ln>
        </p:spPr>
      </p:pic>
      <p:pic>
        <p:nvPicPr>
          <p:cNvPr id="183" name="Shape 183"/>
          <p:cNvPicPr preferRelativeResize="0"/>
          <p:nvPr/>
        </p:nvPicPr>
        <p:blipFill>
          <a:blip r:embed="rId6">
            <a:alphaModFix/>
          </a:blip>
          <a:stretch>
            <a:fillRect/>
          </a:stretch>
        </p:blipFill>
        <p:spPr>
          <a:xfrm>
            <a:off x="2897013" y="1699050"/>
            <a:ext cx="1649974" cy="2474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More...</a:t>
            </a:r>
            <a:endParaRPr/>
          </a:p>
        </p:txBody>
      </p:sp>
      <p:sp>
        <p:nvSpPr>
          <p:cNvPr id="189" name="Shape 18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190" name="Shape 19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191" name="Shape 1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pic>
        <p:nvPicPr>
          <p:cNvPr id="192" name="Shape 192"/>
          <p:cNvPicPr preferRelativeResize="0"/>
          <p:nvPr/>
        </p:nvPicPr>
        <p:blipFill>
          <a:blip r:embed="rId3">
            <a:alphaModFix/>
          </a:blip>
          <a:stretch>
            <a:fillRect/>
          </a:stretch>
        </p:blipFill>
        <p:spPr>
          <a:xfrm>
            <a:off x="477714" y="1380623"/>
            <a:ext cx="3568558" cy="2260875"/>
          </a:xfrm>
          <a:prstGeom prst="rect">
            <a:avLst/>
          </a:prstGeom>
          <a:noFill/>
          <a:ln>
            <a:noFill/>
          </a:ln>
        </p:spPr>
      </p:pic>
      <p:pic>
        <p:nvPicPr>
          <p:cNvPr id="193" name="Shape 193"/>
          <p:cNvPicPr preferRelativeResize="0"/>
          <p:nvPr/>
        </p:nvPicPr>
        <p:blipFill>
          <a:blip r:embed="rId4">
            <a:alphaModFix/>
          </a:blip>
          <a:stretch>
            <a:fillRect/>
          </a:stretch>
        </p:blipFill>
        <p:spPr>
          <a:xfrm>
            <a:off x="5105900" y="1388796"/>
            <a:ext cx="2904526" cy="23659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2943</Words>
  <Application>Microsoft Macintosh PowerPoint</Application>
  <PresentationFormat>On-screen Show (16:9)</PresentationFormat>
  <Paragraphs>326</Paragraphs>
  <Slides>52</Slides>
  <Notes>52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vt:lpstr>
      <vt:lpstr>Helvetica Neue</vt:lpstr>
      <vt:lpstr>Helvetica Neue Light</vt:lpstr>
      <vt:lpstr>Lato</vt:lpstr>
      <vt:lpstr>Quicksand</vt:lpstr>
      <vt:lpstr>Roboto Slab</vt:lpstr>
      <vt:lpstr>Times New Roman</vt:lpstr>
      <vt:lpstr>Simple Light</vt:lpstr>
      <vt:lpstr>White</vt:lpstr>
      <vt:lpstr>PowerPoint Presentation</vt:lpstr>
      <vt:lpstr>Introduction</vt:lpstr>
      <vt:lpstr>What we are doing</vt:lpstr>
      <vt:lpstr>Key Requirements of Grants</vt:lpstr>
      <vt:lpstr>Why Reinvent the Wheel?</vt:lpstr>
      <vt:lpstr>Campaign Evolution</vt:lpstr>
      <vt:lpstr>Teens</vt:lpstr>
      <vt:lpstr>Changing the Misperception of the Dangers Associated with Prescription Painkillers. </vt:lpstr>
      <vt:lpstr>More...</vt:lpstr>
      <vt:lpstr>PowerPoint Presentation</vt:lpstr>
      <vt:lpstr>PowerPoint Presentation</vt:lpstr>
      <vt:lpstr>PowerPoint Presentation</vt:lpstr>
      <vt:lpstr>PowerPoint Presentation</vt:lpstr>
      <vt:lpstr>Samples of Resources Available</vt:lpstr>
      <vt:lpstr>Videos</vt:lpstr>
      <vt:lpstr>A Dose of Reality Website &amp; Social Media</vt:lpstr>
      <vt:lpstr>PowerPoint Presentation</vt:lpstr>
      <vt:lpstr>PowerPoint Presentation</vt:lpstr>
      <vt:lpstr>Website Features and Development</vt:lpstr>
      <vt:lpstr>Website Features and Development</vt:lpstr>
      <vt:lpstr>Website Features and Development</vt:lpstr>
      <vt:lpstr>Website Features and Development</vt:lpstr>
      <vt:lpstr>Who are our visitors?</vt:lpstr>
      <vt:lpstr>Where do they come from?</vt:lpstr>
      <vt:lpstr>Who are our visitors?</vt:lpstr>
      <vt:lpstr>Who are our visitors?</vt:lpstr>
      <vt:lpstr>What are they doing?</vt:lpstr>
      <vt:lpstr>Next Steps and Suggestions</vt:lpstr>
      <vt:lpstr>@doseofrealitynm #doseofrealitynm  Social Media Reporting  June 1, 2017 - January 31, 2018</vt:lpstr>
      <vt:lpstr>Social Media Objectives </vt:lpstr>
      <vt:lpstr>Hashtag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Instagram Page Demographics</vt:lpstr>
      <vt:lpstr>Facebook Video Views  June 1, 2017 - January 31, 2018  </vt:lpstr>
      <vt:lpstr>Humans of New Mexico Video  Helen Speers</vt:lpstr>
      <vt:lpstr>PowerPoint Presentation</vt:lpstr>
      <vt:lpstr>I Carry Naloxone Because....  </vt:lpstr>
      <vt:lpstr>Humans of New Mexico Micro-Influencer Testimonial Collection Collaboration  </vt:lpstr>
      <vt:lpstr>Social Media Ad Spend June 1, 2017 - January 31, 2018  </vt:lpstr>
      <vt:lpstr>Humans of New Mexico Micro-Influencer Storytelling Collaboration  </vt:lpstr>
      <vt:lpstr>Recommendations</vt:lpstr>
      <vt:lpstr>Recent Grant Recipient Requests</vt:lpstr>
      <vt:lpstr>FY19 Suggestions</vt:lpstr>
      <vt:lpstr>What do you need in a Community Toolkit?</vt:lpstr>
      <vt:lpstr>Questions?</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Michael Coop</cp:lastModifiedBy>
  <cp:revision>1</cp:revision>
  <cp:lastPrinted>2018-02-25T22:30:29Z</cp:lastPrinted>
  <dcterms:modified xsi:type="dcterms:W3CDTF">2018-02-26T16:06:00Z</dcterms:modified>
</cp:coreProperties>
</file>